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notesMasterIdLst>
    <p:notesMasterId r:id="rId59"/>
  </p:notesMasterIdLst>
  <p:sldIdLst>
    <p:sldId id="12275" r:id="rId2"/>
    <p:sldId id="12453" r:id="rId3"/>
    <p:sldId id="12124" r:id="rId4"/>
    <p:sldId id="12404" r:id="rId5"/>
    <p:sldId id="12406" r:id="rId6"/>
    <p:sldId id="12412" r:id="rId7"/>
    <p:sldId id="12407" r:id="rId8"/>
    <p:sldId id="12127" r:id="rId9"/>
    <p:sldId id="12405" r:id="rId10"/>
    <p:sldId id="12278" r:id="rId11"/>
    <p:sldId id="12409" r:id="rId12"/>
    <p:sldId id="12282" r:id="rId13"/>
    <p:sldId id="12410" r:id="rId14"/>
    <p:sldId id="12411" r:id="rId15"/>
    <p:sldId id="12413" r:id="rId16"/>
    <p:sldId id="12414" r:id="rId17"/>
    <p:sldId id="12416" r:id="rId18"/>
    <p:sldId id="12418" r:id="rId19"/>
    <p:sldId id="12417" r:id="rId20"/>
    <p:sldId id="12419" r:id="rId21"/>
    <p:sldId id="12421" r:id="rId22"/>
    <p:sldId id="12420" r:id="rId23"/>
    <p:sldId id="12422" r:id="rId24"/>
    <p:sldId id="12454" r:id="rId25"/>
    <p:sldId id="12455" r:id="rId26"/>
    <p:sldId id="12456" r:id="rId27"/>
    <p:sldId id="12423" r:id="rId28"/>
    <p:sldId id="12424" r:id="rId29"/>
    <p:sldId id="12425" r:id="rId30"/>
    <p:sldId id="12426" r:id="rId31"/>
    <p:sldId id="12429" r:id="rId32"/>
    <p:sldId id="12427" r:id="rId33"/>
    <p:sldId id="12428" r:id="rId34"/>
    <p:sldId id="12430" r:id="rId35"/>
    <p:sldId id="12431" r:id="rId36"/>
    <p:sldId id="12432" r:id="rId37"/>
    <p:sldId id="12434" r:id="rId38"/>
    <p:sldId id="12433" r:id="rId39"/>
    <p:sldId id="12435" r:id="rId40"/>
    <p:sldId id="12436" r:id="rId41"/>
    <p:sldId id="12437" r:id="rId42"/>
    <p:sldId id="12438" r:id="rId43"/>
    <p:sldId id="12440" r:id="rId44"/>
    <p:sldId id="12439" r:id="rId45"/>
    <p:sldId id="12441" r:id="rId46"/>
    <p:sldId id="12442" r:id="rId47"/>
    <p:sldId id="12443" r:id="rId48"/>
    <p:sldId id="12444" r:id="rId49"/>
    <p:sldId id="12445" r:id="rId50"/>
    <p:sldId id="12446" r:id="rId51"/>
    <p:sldId id="12448" r:id="rId52"/>
    <p:sldId id="12447" r:id="rId53"/>
    <p:sldId id="12449" r:id="rId54"/>
    <p:sldId id="12450" r:id="rId55"/>
    <p:sldId id="12451" r:id="rId56"/>
    <p:sldId id="12187" r:id="rId57"/>
    <p:sldId id="12452"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D7FF"/>
    <a:srgbClr val="C521FF"/>
    <a:srgbClr val="9900CC"/>
    <a:srgbClr val="582510"/>
    <a:srgbClr val="E4A458"/>
    <a:srgbClr val="A5441E"/>
    <a:srgbClr val="ECB170"/>
    <a:srgbClr val="075BD9"/>
    <a:srgbClr val="6E2E14"/>
    <a:srgbClr val="E378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3529" autoAdjust="0"/>
    <p:restoredTop sz="94624" autoAdjust="0"/>
  </p:normalViewPr>
  <p:slideViewPr>
    <p:cSldViewPr>
      <p:cViewPr varScale="1">
        <p:scale>
          <a:sx n="81" d="100"/>
          <a:sy n="81" d="100"/>
        </p:scale>
        <p:origin x="1158"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0F373F-C92F-45EE-A349-5106FABBB52C}" type="datetimeFigureOut">
              <a:rPr lang="en-US" smtClean="0"/>
              <a:pPr/>
              <a:t>7/6/2020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BF6F0B-DBB2-4731-9E5A-3C5F1189FD82}" type="slidenum">
              <a:rPr lang="en-US" smtClean="0"/>
              <a:pPr/>
              <a:t>‹#›</a:t>
            </a:fld>
            <a:endParaRPr lang="en-US"/>
          </a:p>
        </p:txBody>
      </p:sp>
    </p:spTree>
    <p:extLst>
      <p:ext uri="{BB962C8B-B14F-4D97-AF65-F5344CB8AC3E}">
        <p14:creationId xmlns:p14="http://schemas.microsoft.com/office/powerpoint/2010/main" val="2040812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498294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57929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749327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149D8D-B742-4BC2-9D97-CC41363FED81}" type="datetimeFigureOut">
              <a:rPr lang="en-US" smtClean="0"/>
              <a:pPr/>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219273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149D8D-B742-4BC2-9D97-CC41363FED81}" type="datetimeFigureOut">
              <a:rPr lang="en-US" smtClean="0"/>
              <a:pPr/>
              <a:t>7/6/2020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1716454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149D8D-B742-4BC2-9D97-CC41363FED81}" type="datetimeFigureOut">
              <a:rPr lang="en-US" smtClean="0"/>
              <a:pPr/>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892285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149D8D-B742-4BC2-9D97-CC41363FED81}" type="datetimeFigureOut">
              <a:rPr lang="en-US" smtClean="0"/>
              <a:pPr/>
              <a:t>7/6/2020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428115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149D8D-B742-4BC2-9D97-CC41363FED81}" type="datetimeFigureOut">
              <a:rPr lang="en-US" smtClean="0"/>
              <a:pPr/>
              <a:t>7/6/2020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876101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149D8D-B742-4BC2-9D97-CC41363FED81}" type="datetimeFigureOut">
              <a:rPr lang="en-US" smtClean="0"/>
              <a:pPr/>
              <a:t>7/6/2020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2546575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149D8D-B742-4BC2-9D97-CC41363FED81}" type="datetimeFigureOut">
              <a:rPr lang="en-US" smtClean="0"/>
              <a:pPr/>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1094438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149D8D-B742-4BC2-9D97-CC41363FED81}" type="datetimeFigureOut">
              <a:rPr lang="en-US" smtClean="0"/>
              <a:pPr/>
              <a:t>7/6/2020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C64BC-A7DF-4448-894A-776EB02E5DA9}" type="slidenum">
              <a:rPr lang="en-US" smtClean="0"/>
              <a:pPr/>
              <a:t>‹#›</a:t>
            </a:fld>
            <a:endParaRPr lang="en-US"/>
          </a:p>
        </p:txBody>
      </p:sp>
    </p:spTree>
    <p:extLst>
      <p:ext uri="{BB962C8B-B14F-4D97-AF65-F5344CB8AC3E}">
        <p14:creationId xmlns:p14="http://schemas.microsoft.com/office/powerpoint/2010/main" val="3376884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171323"/>
            </a:gs>
            <a:gs pos="50000">
              <a:srgbClr val="440E0C"/>
            </a:gs>
            <a:gs pos="79000">
              <a:srgbClr val="A5441E"/>
            </a:gs>
            <a:gs pos="98000">
              <a:srgbClr val="6E2E14"/>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A149D8D-B742-4BC2-9D97-CC41363FED81}" type="datetimeFigureOut">
              <a:rPr lang="en-US" smtClean="0"/>
              <a:pPr/>
              <a:t>7/6/2020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91C64BC-A7DF-4448-894A-776EB02E5DA9}" type="slidenum">
              <a:rPr lang="en-US" smtClean="0"/>
              <a:pPr/>
              <a:t>‹#›</a:t>
            </a:fld>
            <a:endParaRPr lang="en-US"/>
          </a:p>
        </p:txBody>
      </p:sp>
    </p:spTree>
    <p:extLst>
      <p:ext uri="{BB962C8B-B14F-4D97-AF65-F5344CB8AC3E}">
        <p14:creationId xmlns:p14="http://schemas.microsoft.com/office/powerpoint/2010/main" val="1878062912"/>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eg"/><Relationship Id="rId9" Type="http://schemas.openxmlformats.org/officeDocument/2006/relationships/image" Target="../media/image8.jpg"/></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emf"/></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4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5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934200"/>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321" y="4890419"/>
            <a:ext cx="5410200" cy="1690157"/>
          </a:xfrm>
          <a:prstGeom prst="rect">
            <a:avLst/>
          </a:prstGeom>
        </p:spPr>
      </p:pic>
      <p:sp>
        <p:nvSpPr>
          <p:cNvPr id="18" name="AutoShape 6" descr="Image result for grace community church"/>
          <p:cNvSpPr>
            <a:spLocks noChangeAspect="1" noChangeArrowheads="1"/>
          </p:cNvSpPr>
          <p:nvPr/>
        </p:nvSpPr>
        <p:spPr bwMode="auto">
          <a:xfrm>
            <a:off x="63500" y="-723900"/>
            <a:ext cx="2447925" cy="15144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 name="Picture 19"/>
          <p:cNvPicPr>
            <a:picLocks noChangeAspect="1"/>
          </p:cNvPicPr>
          <p:nvPr/>
        </p:nvPicPr>
        <p:blipFill rotWithShape="1">
          <a:blip r:embed="rId4" cstate="print">
            <a:extLst>
              <a:ext uri="{28A0092B-C50C-407E-A947-70E740481C1C}">
                <a14:useLocalDpi xmlns:a14="http://schemas.microsoft.com/office/drawing/2010/main" val="0"/>
              </a:ext>
            </a:extLst>
          </a:blip>
          <a:srcRect t="15513"/>
          <a:stretch/>
        </p:blipFill>
        <p:spPr>
          <a:xfrm>
            <a:off x="6024842" y="4800600"/>
            <a:ext cx="2950832" cy="1869797"/>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8801" y="2094072"/>
            <a:ext cx="1779164" cy="1178877"/>
          </a:xfrm>
          <a:prstGeom prst="rect">
            <a:avLst/>
          </a:prstGeom>
        </p:spPr>
      </p:pic>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52437" y="2250335"/>
            <a:ext cx="2592533" cy="806373"/>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7321" y="152386"/>
            <a:ext cx="3247008" cy="1600200"/>
          </a:xfrm>
          <a:prstGeom prst="rect">
            <a:avLst/>
          </a:prstGeom>
        </p:spPr>
      </p:pic>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23749" y="230823"/>
            <a:ext cx="3006436" cy="1600200"/>
          </a:xfrm>
          <a:prstGeom prst="rect">
            <a:avLst/>
          </a:prstGeom>
        </p:spPr>
      </p:pic>
      <p:pic>
        <p:nvPicPr>
          <p:cNvPr id="22" name="Picture 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76867" y="1485776"/>
            <a:ext cx="2847975" cy="1485900"/>
          </a:xfrm>
          <a:prstGeom prst="rect">
            <a:avLst/>
          </a:prstGeom>
          <a:effectLst>
            <a:softEdge rad="127000"/>
          </a:effectLst>
        </p:spPr>
      </p:pic>
    </p:spTree>
    <p:extLst>
      <p:ext uri="{BB962C8B-B14F-4D97-AF65-F5344CB8AC3E}">
        <p14:creationId xmlns:p14="http://schemas.microsoft.com/office/powerpoint/2010/main" val="23731287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50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2" presetClass="entr" presetSubtype="3" fill="hold" nodeType="afterEffect">
                                  <p:stCondLst>
                                    <p:cond delay="50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1+#ppt_w/2"/>
                                          </p:val>
                                        </p:tav>
                                        <p:tav tm="100000">
                                          <p:val>
                                            <p:strVal val="#ppt_x"/>
                                          </p:val>
                                        </p:tav>
                                      </p:tavLst>
                                    </p:anim>
                                    <p:anim calcmode="lin" valueType="num">
                                      <p:cBhvr additive="base">
                                        <p:cTn id="13" dur="500" fill="hold"/>
                                        <p:tgtEl>
                                          <p:spTgt spid="19"/>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53" presetClass="entr" presetSubtype="16" fill="hold" nodeType="afterEffect">
                                  <p:stCondLst>
                                    <p:cond delay="50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childTnLst>
                          </p:cTn>
                        </p:par>
                        <p:par>
                          <p:cTn id="20" fill="hold">
                            <p:stCondLst>
                              <p:cond delay="3000"/>
                            </p:stCondLst>
                            <p:childTnLst>
                              <p:par>
                                <p:cTn id="21" presetID="2" presetClass="entr" presetSubtype="2" fill="hold" nodeType="afterEffect">
                                  <p:stCondLst>
                                    <p:cond delay="50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1+#ppt_w/2"/>
                                          </p:val>
                                        </p:tav>
                                        <p:tav tm="100000">
                                          <p:val>
                                            <p:strVal val="#ppt_x"/>
                                          </p:val>
                                        </p:tav>
                                      </p:tavLst>
                                    </p:anim>
                                    <p:anim calcmode="lin" valueType="num">
                                      <p:cBhvr additive="base">
                                        <p:cTn id="24" dur="500" fill="hold"/>
                                        <p:tgtEl>
                                          <p:spTgt spid="23"/>
                                        </p:tgtEl>
                                        <p:attrNameLst>
                                          <p:attrName>ppt_y</p:attrName>
                                        </p:attrNameLst>
                                      </p:cBhvr>
                                      <p:tavLst>
                                        <p:tav tm="0">
                                          <p:val>
                                            <p:strVal val="#ppt_y"/>
                                          </p:val>
                                        </p:tav>
                                        <p:tav tm="100000">
                                          <p:val>
                                            <p:strVal val="#ppt_y"/>
                                          </p:val>
                                        </p:tav>
                                      </p:tavLst>
                                    </p:anim>
                                  </p:childTnLst>
                                </p:cTn>
                              </p:par>
                            </p:childTnLst>
                          </p:cTn>
                        </p:par>
                        <p:par>
                          <p:cTn id="25" fill="hold">
                            <p:stCondLst>
                              <p:cond delay="4000"/>
                            </p:stCondLst>
                            <p:childTnLst>
                              <p:par>
                                <p:cTn id="26" presetID="2" presetClass="entr" presetSubtype="12" fill="hold" nodeType="afterEffect">
                                  <p:stCondLst>
                                    <p:cond delay="50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1+#ppt_h/2"/>
                                          </p:val>
                                        </p:tav>
                                        <p:tav tm="100000">
                                          <p:val>
                                            <p:strVal val="#ppt_y"/>
                                          </p:val>
                                        </p:tav>
                                      </p:tavLst>
                                    </p:anim>
                                  </p:childTnLst>
                                </p:cTn>
                              </p:par>
                            </p:childTnLst>
                          </p:cTn>
                        </p:par>
                        <p:par>
                          <p:cTn id="30" fill="hold">
                            <p:stCondLst>
                              <p:cond delay="5000"/>
                            </p:stCondLst>
                            <p:childTnLst>
                              <p:par>
                                <p:cTn id="31" presetID="2" presetClass="entr" presetSubtype="6" fill="hold" nodeType="afterEffect">
                                  <p:stCondLst>
                                    <p:cond delay="50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1+#ppt_w/2"/>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childTnLst>
                          </p:cTn>
                        </p:par>
                        <p:par>
                          <p:cTn id="35" fill="hold">
                            <p:stCondLst>
                              <p:cond delay="6000"/>
                            </p:stCondLst>
                            <p:childTnLst>
                              <p:par>
                                <p:cTn id="36" presetID="2" presetClass="entr" presetSubtype="8" fill="hold" nodeType="afterEffect">
                                  <p:stCondLst>
                                    <p:cond delay="50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0-#ppt_w/2"/>
                                          </p:val>
                                        </p:tav>
                                        <p:tav tm="100000">
                                          <p:val>
                                            <p:strVal val="#ppt_x"/>
                                          </p:val>
                                        </p:tav>
                                      </p:tavLst>
                                    </p:anim>
                                    <p:anim calcmode="lin" valueType="num">
                                      <p:cBhvr additive="base">
                                        <p:cTn id="39"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6" name="TextBox 5"/>
          <p:cNvSpPr txBox="1"/>
          <p:nvPr/>
        </p:nvSpPr>
        <p:spPr>
          <a:xfrm>
            <a:off x="762000" y="1410205"/>
            <a:ext cx="7620000" cy="3785652"/>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6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r>
              <a:rPr lang="en-US" sz="6000" b="1" dirty="0" err="1"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charis</a:t>
            </a:r>
            <a:r>
              <a:rPr lang="en-US" sz="6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4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(156x’s) </a:t>
            </a:r>
            <a:r>
              <a:rPr lang="en-US" sz="6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60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grace</a:t>
            </a:r>
            <a:r>
              <a:rPr lang="en-US" sz="6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6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r>
              <a:rPr lang="en-US" sz="60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favor</a:t>
            </a:r>
            <a:r>
              <a:rPr lang="en-US" sz="6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60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gift</a:t>
            </a:r>
            <a:r>
              <a:rPr lang="en-US" sz="6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60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thanks</a:t>
            </a:r>
            <a:r>
              <a:rPr lang="en-US" sz="6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p>
          <a:p>
            <a:pPr algn="ctr"/>
            <a:r>
              <a:rPr lang="en-US" sz="6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r>
              <a:rPr lang="en-US" sz="60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commendable</a:t>
            </a:r>
            <a:r>
              <a:rPr lang="en-US" sz="6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60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benefit</a:t>
            </a:r>
            <a:r>
              <a:rPr lang="en-US" sz="6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60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acceptable</a:t>
            </a:r>
            <a:r>
              <a:rPr lang="en-US" sz="6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60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pleasure</a:t>
            </a:r>
            <a:r>
              <a:rPr lang="en-US" sz="6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p>
        </p:txBody>
      </p:sp>
      <p:sp>
        <p:nvSpPr>
          <p:cNvPr id="7" name="Title 8"/>
          <p:cNvSpPr txBox="1">
            <a:spLocks/>
          </p:cNvSpPr>
          <p:nvPr/>
        </p:nvSpPr>
        <p:spPr>
          <a:xfrm>
            <a:off x="1981200" y="228600"/>
            <a:ext cx="51816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a:t>
            </a:r>
            <a:r>
              <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i</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 </a:t>
            </a: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Grace</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Tree>
    <p:extLst>
      <p:ext uri="{BB962C8B-B14F-4D97-AF65-F5344CB8AC3E}">
        <p14:creationId xmlns:p14="http://schemas.microsoft.com/office/powerpoint/2010/main" val="20042665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6" name="TextBox 5"/>
          <p:cNvSpPr txBox="1"/>
          <p:nvPr/>
        </p:nvSpPr>
        <p:spPr>
          <a:xfrm>
            <a:off x="666750" y="1410205"/>
            <a:ext cx="7810501" cy="3785652"/>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6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r>
              <a:rPr lang="en-US" sz="6000" b="1" dirty="0" err="1">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charis</a:t>
            </a:r>
            <a:r>
              <a:rPr lang="en-US" sz="6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44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(156x’s) </a:t>
            </a:r>
            <a:r>
              <a:rPr lang="en-US" sz="6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6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grace</a:t>
            </a:r>
            <a:r>
              <a:rPr lang="en-US" sz="6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The </a:t>
            </a:r>
            <a:r>
              <a:rPr lang="en-US" sz="6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most common use of the word is “</a:t>
            </a:r>
            <a:r>
              <a:rPr lang="en-US" sz="60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favor</a:t>
            </a:r>
            <a:r>
              <a:rPr lang="en-US" sz="6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p>
          <a:p>
            <a:pPr algn="ctr"/>
            <a:r>
              <a:rPr lang="en-US" sz="6000" b="1" u="sng"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not</a:t>
            </a:r>
            <a:r>
              <a:rPr lang="en-US" sz="6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60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unmerited favor</a:t>
            </a:r>
            <a:r>
              <a:rPr lang="en-US" sz="6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p>
        </p:txBody>
      </p:sp>
      <p:sp>
        <p:nvSpPr>
          <p:cNvPr id="7" name="Title 8"/>
          <p:cNvSpPr txBox="1">
            <a:spLocks/>
          </p:cNvSpPr>
          <p:nvPr/>
        </p:nvSpPr>
        <p:spPr>
          <a:xfrm>
            <a:off x="1981200" y="228600"/>
            <a:ext cx="51816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a:t>
            </a:r>
            <a:r>
              <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i</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 </a:t>
            </a: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Grace</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Tree>
    <p:extLst>
      <p:ext uri="{BB962C8B-B14F-4D97-AF65-F5344CB8AC3E}">
        <p14:creationId xmlns:p14="http://schemas.microsoft.com/office/powerpoint/2010/main" val="2813652089"/>
      </p:ext>
    </p:extLst>
  </p:cSld>
  <p:clrMapOvr>
    <a:masterClrMapping/>
  </p:clrMapOvr>
  <p:transition spd="slow">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6" name="TextBox 5"/>
          <p:cNvSpPr txBox="1"/>
          <p:nvPr/>
        </p:nvSpPr>
        <p:spPr>
          <a:xfrm>
            <a:off x="304800" y="1382286"/>
            <a:ext cx="8534400" cy="3293209"/>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r>
              <a:rPr lang="en-US" sz="52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“Then </a:t>
            </a:r>
            <a:r>
              <a:rPr lang="en-US" sz="52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the angel said to </a:t>
            </a:r>
            <a:r>
              <a:rPr lang="en-US" sz="52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her, ‘Do </a:t>
            </a:r>
            <a:r>
              <a:rPr lang="en-US" sz="52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not be afraid, Mary, for you have found </a:t>
            </a:r>
            <a:r>
              <a:rPr lang="en-US" sz="52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favor</a:t>
            </a:r>
            <a:r>
              <a:rPr lang="en-US" sz="52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with God</a:t>
            </a:r>
            <a:r>
              <a:rPr lang="en-US" sz="52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52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a:t>
            </a:r>
            <a:r>
              <a:rPr lang="en-US" sz="52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Luke </a:t>
            </a:r>
            <a:r>
              <a:rPr lang="en-US" sz="52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1:30)</a:t>
            </a:r>
            <a:endParaRPr lang="en-US" sz="52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
        <p:nvSpPr>
          <p:cNvPr id="9" name="TextBox 8"/>
          <p:cNvSpPr txBox="1"/>
          <p:nvPr/>
        </p:nvSpPr>
        <p:spPr>
          <a:xfrm>
            <a:off x="381000" y="4770791"/>
            <a:ext cx="8534400" cy="1692771"/>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r>
              <a:rPr lang="en-US" sz="5200" b="1" u="sng"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Not</a:t>
            </a:r>
            <a:r>
              <a:rPr lang="en-US" sz="52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 </a:t>
            </a:r>
            <a:r>
              <a:rPr lang="en-US" sz="52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arbitrary choice</a:t>
            </a:r>
            <a:r>
              <a:rPr lang="en-US" sz="52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but based on Mary’s godly character.</a:t>
            </a:r>
            <a:endParaRPr lang="en-US" sz="52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endParaRPr>
          </a:p>
        </p:txBody>
      </p:sp>
      <p:sp>
        <p:nvSpPr>
          <p:cNvPr id="10" name="Title 8"/>
          <p:cNvSpPr txBox="1">
            <a:spLocks/>
          </p:cNvSpPr>
          <p:nvPr/>
        </p:nvSpPr>
        <p:spPr>
          <a:xfrm>
            <a:off x="1981200" y="228600"/>
            <a:ext cx="51816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Favored </a:t>
            </a: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Grace</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Tree>
    <p:extLst>
      <p:ext uri="{BB962C8B-B14F-4D97-AF65-F5344CB8AC3E}">
        <p14:creationId xmlns:p14="http://schemas.microsoft.com/office/powerpoint/2010/main" val="2821047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6" name="TextBox 5"/>
          <p:cNvSpPr txBox="1"/>
          <p:nvPr/>
        </p:nvSpPr>
        <p:spPr>
          <a:xfrm>
            <a:off x="304800" y="1382286"/>
            <a:ext cx="8534400" cy="2492990"/>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r>
              <a:rPr lang="en-US" sz="52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“And </a:t>
            </a:r>
            <a:r>
              <a:rPr lang="en-US" sz="52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Jesus increased in wisdom and stature, and in </a:t>
            </a:r>
            <a:r>
              <a:rPr lang="en-US" sz="52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favor</a:t>
            </a:r>
            <a:r>
              <a:rPr lang="en-US" sz="52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with God and men</a:t>
            </a:r>
            <a:r>
              <a:rPr lang="en-US" sz="52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52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(Luke 2:52)</a:t>
            </a:r>
            <a:endParaRPr lang="en-US" sz="52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
        <p:nvSpPr>
          <p:cNvPr id="9" name="TextBox 8"/>
          <p:cNvSpPr txBox="1"/>
          <p:nvPr/>
        </p:nvSpPr>
        <p:spPr>
          <a:xfrm>
            <a:off x="381000" y="4770791"/>
            <a:ext cx="8534400" cy="1692771"/>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r>
              <a:rPr lang="en-US" sz="52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His </a:t>
            </a:r>
            <a:r>
              <a:rPr lang="en-US" sz="52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favor</a:t>
            </a:r>
            <a:r>
              <a:rPr lang="en-US" sz="52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with God was deserved and was </a:t>
            </a:r>
            <a:r>
              <a:rPr lang="en-US" sz="5200" b="1" u="sng"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not</a:t>
            </a:r>
            <a:r>
              <a:rPr lang="en-US" sz="52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unmerited.</a:t>
            </a:r>
            <a:endParaRPr lang="en-US" sz="52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endParaRPr>
          </a:p>
        </p:txBody>
      </p:sp>
      <p:sp>
        <p:nvSpPr>
          <p:cNvPr id="10" name="Title 8"/>
          <p:cNvSpPr txBox="1">
            <a:spLocks/>
          </p:cNvSpPr>
          <p:nvPr/>
        </p:nvSpPr>
        <p:spPr>
          <a:xfrm>
            <a:off x="1981200" y="228600"/>
            <a:ext cx="51816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Favored </a:t>
            </a: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Grace</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Tree>
    <p:extLst>
      <p:ext uri="{BB962C8B-B14F-4D97-AF65-F5344CB8AC3E}">
        <p14:creationId xmlns:p14="http://schemas.microsoft.com/office/powerpoint/2010/main" val="2752425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6" name="TextBox 5"/>
          <p:cNvSpPr txBox="1"/>
          <p:nvPr/>
        </p:nvSpPr>
        <p:spPr>
          <a:xfrm>
            <a:off x="228600" y="1331466"/>
            <a:ext cx="8686800" cy="3862596"/>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r>
              <a:rPr lang="en-US" sz="49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The early church was, “breaking </a:t>
            </a:r>
            <a:r>
              <a:rPr lang="en-US" sz="49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bread from house to house, they ate their food with gladness and simplicity of </a:t>
            </a:r>
            <a:r>
              <a:rPr lang="en-US" sz="49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heart, praising </a:t>
            </a:r>
            <a:r>
              <a:rPr lang="en-US" sz="49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God and having </a:t>
            </a:r>
            <a:r>
              <a:rPr lang="en-US" sz="49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favor</a:t>
            </a:r>
            <a:r>
              <a:rPr lang="en-US" sz="49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with all the </a:t>
            </a:r>
            <a:r>
              <a:rPr lang="en-US" sz="49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people.” </a:t>
            </a:r>
            <a:r>
              <a:rPr lang="en-US" sz="49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(Acts 2:47)</a:t>
            </a:r>
            <a:endParaRPr lang="en-US" sz="49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
        <p:nvSpPr>
          <p:cNvPr id="9" name="TextBox 8"/>
          <p:cNvSpPr txBox="1"/>
          <p:nvPr/>
        </p:nvSpPr>
        <p:spPr>
          <a:xfrm>
            <a:off x="381000" y="5541006"/>
            <a:ext cx="8534400" cy="892552"/>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52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They were held in </a:t>
            </a:r>
            <a:r>
              <a:rPr lang="en-US" sz="52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high regard</a:t>
            </a:r>
            <a:r>
              <a:rPr lang="en-US" sz="52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endParaRPr lang="en-US" sz="52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endParaRPr>
          </a:p>
        </p:txBody>
      </p:sp>
      <p:sp>
        <p:nvSpPr>
          <p:cNvPr id="10" name="Title 8"/>
          <p:cNvSpPr txBox="1">
            <a:spLocks/>
          </p:cNvSpPr>
          <p:nvPr/>
        </p:nvSpPr>
        <p:spPr>
          <a:xfrm>
            <a:off x="1981200" y="228600"/>
            <a:ext cx="51816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Favored </a:t>
            </a: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Grace</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Tree>
    <p:extLst>
      <p:ext uri="{BB962C8B-B14F-4D97-AF65-F5344CB8AC3E}">
        <p14:creationId xmlns:p14="http://schemas.microsoft.com/office/powerpoint/2010/main" val="3138903222"/>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6" name="TextBox 5"/>
          <p:cNvSpPr txBox="1"/>
          <p:nvPr/>
        </p:nvSpPr>
        <p:spPr>
          <a:xfrm>
            <a:off x="419100" y="1331466"/>
            <a:ext cx="8305800" cy="3170099"/>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“Moreover</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brethren, we make known to you the </a:t>
            </a:r>
            <a:r>
              <a:rPr lang="en-US" sz="50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grace/gift</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of God bestowed on the churches of </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Macedonia…” </a:t>
            </a:r>
            <a:r>
              <a:rPr lang="en-US" sz="5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a:t>
            </a:r>
            <a:r>
              <a:rPr lang="en-US" sz="50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2 </a:t>
            </a:r>
            <a:r>
              <a:rPr lang="en-US" sz="5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Cor. 8:1)</a:t>
            </a:r>
            <a:endParaRPr lang="en-US" sz="50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
        <p:nvSpPr>
          <p:cNvPr id="9" name="TextBox 8"/>
          <p:cNvSpPr txBox="1"/>
          <p:nvPr/>
        </p:nvSpPr>
        <p:spPr>
          <a:xfrm>
            <a:off x="381000" y="4837876"/>
            <a:ext cx="8534400" cy="1692771"/>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52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r>
              <a:rPr lang="en-US" sz="5200" b="1" dirty="0" err="1"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charis</a:t>
            </a:r>
            <a:r>
              <a:rPr lang="en-US" sz="52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used 10x’s in two chapters primarily meaning “</a:t>
            </a:r>
            <a:r>
              <a:rPr lang="en-US" sz="52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gift</a:t>
            </a:r>
            <a:r>
              <a:rPr lang="en-US" sz="52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endParaRPr lang="en-US" sz="52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endParaRPr>
          </a:p>
        </p:txBody>
      </p:sp>
      <p:sp>
        <p:nvSpPr>
          <p:cNvPr id="10" name="Title 8"/>
          <p:cNvSpPr txBox="1">
            <a:spLocks/>
          </p:cNvSpPr>
          <p:nvPr/>
        </p:nvSpPr>
        <p:spPr>
          <a:xfrm>
            <a:off x="1981200" y="228600"/>
            <a:ext cx="51816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Grace </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as a Gift</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Tree>
    <p:extLst>
      <p:ext uri="{BB962C8B-B14F-4D97-AF65-F5344CB8AC3E}">
        <p14:creationId xmlns:p14="http://schemas.microsoft.com/office/powerpoint/2010/main" val="2900722452"/>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6" name="TextBox 5"/>
          <p:cNvSpPr txBox="1"/>
          <p:nvPr/>
        </p:nvSpPr>
        <p:spPr>
          <a:xfrm>
            <a:off x="342900" y="1331466"/>
            <a:ext cx="8458200" cy="3170099"/>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imploring </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us with much urgency that we would receive the </a:t>
            </a:r>
            <a:r>
              <a:rPr lang="en-US" sz="5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gift</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and the fellowship of the ministering to the saints</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5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(2 Cor. 8:4)</a:t>
            </a:r>
            <a:endParaRPr lang="en-US" sz="50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
        <p:nvSpPr>
          <p:cNvPr id="10" name="Title 8"/>
          <p:cNvSpPr txBox="1">
            <a:spLocks/>
          </p:cNvSpPr>
          <p:nvPr/>
        </p:nvSpPr>
        <p:spPr>
          <a:xfrm>
            <a:off x="1981200" y="228600"/>
            <a:ext cx="51816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Grace </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as a Gift</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
        <p:nvSpPr>
          <p:cNvPr id="8" name="TextBox 7"/>
          <p:cNvSpPr txBox="1"/>
          <p:nvPr/>
        </p:nvSpPr>
        <p:spPr>
          <a:xfrm>
            <a:off x="381000" y="4837876"/>
            <a:ext cx="8534400" cy="1692771"/>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52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The “</a:t>
            </a:r>
            <a:r>
              <a:rPr lang="en-US" sz="52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gift</a:t>
            </a:r>
            <a:r>
              <a:rPr lang="en-US" sz="52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was for the collection of the poor saints in Jerusalem </a:t>
            </a:r>
            <a:endParaRPr lang="en-US" sz="52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571952114"/>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6" name="TextBox 5"/>
          <p:cNvSpPr txBox="1"/>
          <p:nvPr/>
        </p:nvSpPr>
        <p:spPr>
          <a:xfrm>
            <a:off x="342900" y="1331466"/>
            <a:ext cx="8534400" cy="2985433"/>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“…so </a:t>
            </a:r>
            <a:r>
              <a:rPr lang="en-US" sz="48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he would also complete this </a:t>
            </a:r>
            <a:r>
              <a:rPr lang="en-US" sz="48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grace</a:t>
            </a:r>
            <a:r>
              <a:rPr lang="en-US" sz="48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in you as </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well… see </a:t>
            </a:r>
            <a:r>
              <a:rPr lang="en-US" sz="48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that you abound in this </a:t>
            </a:r>
            <a:r>
              <a:rPr lang="en-US" sz="48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grace</a:t>
            </a:r>
            <a:r>
              <a:rPr lang="en-US" sz="48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also</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44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(2 Cor. 8:6-7)</a:t>
            </a:r>
            <a:endParaRPr lang="en-US" sz="3600" b="1" dirty="0">
              <a:ln w="6350">
                <a:solidFill>
                  <a:sysClr val="windowText" lastClr="000000"/>
                </a:solidFill>
              </a:ln>
              <a:solidFill>
                <a:srgbClr val="65D7FF"/>
              </a:solidFill>
              <a:effectLst>
                <a:outerShdw blurRad="50800" dist="50800" algn="br" rotWithShape="0">
                  <a:schemeClr val="tx1"/>
                </a:outerShdw>
              </a:effectLst>
              <a:latin typeface="Geometr231 BT" panose="020D0402020204020903" pitchFamily="34" charset="0"/>
            </a:endParaRPr>
          </a:p>
        </p:txBody>
      </p:sp>
      <p:sp>
        <p:nvSpPr>
          <p:cNvPr id="9" name="TextBox 8"/>
          <p:cNvSpPr txBox="1"/>
          <p:nvPr/>
        </p:nvSpPr>
        <p:spPr>
          <a:xfrm>
            <a:off x="742950" y="4343400"/>
            <a:ext cx="7658100" cy="2308324"/>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God’s </a:t>
            </a:r>
            <a:r>
              <a:rPr lang="en-US" sz="48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grace/gift</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is what makes the </a:t>
            </a:r>
            <a:r>
              <a:rPr lang="en-US" sz="48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Macedonian’s</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and the </a:t>
            </a:r>
            <a:r>
              <a:rPr lang="en-US" sz="48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Corinthian’s</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48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gifts</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possible.</a:t>
            </a:r>
            <a:endParaRPr lang="en-US" sz="48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endParaRPr>
          </a:p>
        </p:txBody>
      </p:sp>
      <p:sp>
        <p:nvSpPr>
          <p:cNvPr id="10" name="Title 8"/>
          <p:cNvSpPr txBox="1">
            <a:spLocks/>
          </p:cNvSpPr>
          <p:nvPr/>
        </p:nvSpPr>
        <p:spPr>
          <a:xfrm>
            <a:off x="1981200" y="228600"/>
            <a:ext cx="51816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Grace </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as a Gift</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Tree>
    <p:extLst>
      <p:ext uri="{BB962C8B-B14F-4D97-AF65-F5344CB8AC3E}">
        <p14:creationId xmlns:p14="http://schemas.microsoft.com/office/powerpoint/2010/main" val="3377553570"/>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6" name="TextBox 5"/>
          <p:cNvSpPr txBox="1"/>
          <p:nvPr/>
        </p:nvSpPr>
        <p:spPr>
          <a:xfrm>
            <a:off x="342900" y="1331466"/>
            <a:ext cx="8534400" cy="3046988"/>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“…so </a:t>
            </a:r>
            <a:r>
              <a:rPr lang="en-US" sz="48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he would </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also complete </a:t>
            </a:r>
            <a:r>
              <a:rPr lang="en-US" sz="48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your share in </a:t>
            </a:r>
            <a:r>
              <a:rPr lang="en-US" sz="48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this ministry of </a:t>
            </a:r>
            <a:r>
              <a:rPr lang="en-US" sz="48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giving</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see </a:t>
            </a:r>
            <a:r>
              <a:rPr lang="en-US" sz="48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that you abound in </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this </a:t>
            </a:r>
            <a:r>
              <a:rPr lang="en-US" sz="48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act of grace</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48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also</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44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(2 Cor. 8:6-7) </a:t>
            </a:r>
            <a:r>
              <a:rPr lang="en-US" sz="3600" b="1" dirty="0" smtClean="0">
                <a:ln w="6350">
                  <a:solidFill>
                    <a:sysClr val="windowText" lastClr="000000"/>
                  </a:solidFill>
                </a:ln>
                <a:solidFill>
                  <a:srgbClr val="65D7FF"/>
                </a:solidFill>
                <a:effectLst>
                  <a:outerShdw blurRad="50800" dist="50800" algn="br" rotWithShape="0">
                    <a:schemeClr val="tx1"/>
                  </a:outerShdw>
                </a:effectLst>
                <a:latin typeface="Geometr231 BT" panose="020D0402020204020903" pitchFamily="34" charset="0"/>
              </a:rPr>
              <a:t>[NLB]</a:t>
            </a:r>
            <a:endParaRPr lang="en-US" sz="3600" b="1" dirty="0">
              <a:ln w="6350">
                <a:solidFill>
                  <a:sysClr val="windowText" lastClr="000000"/>
                </a:solidFill>
              </a:ln>
              <a:solidFill>
                <a:srgbClr val="65D7FF"/>
              </a:solidFill>
              <a:effectLst>
                <a:outerShdw blurRad="50800" dist="50800" algn="br" rotWithShape="0">
                  <a:schemeClr val="tx1"/>
                </a:outerShdw>
              </a:effectLst>
              <a:latin typeface="Geometr231 BT" panose="020D0402020204020903" pitchFamily="34" charset="0"/>
            </a:endParaRPr>
          </a:p>
        </p:txBody>
      </p:sp>
      <p:sp>
        <p:nvSpPr>
          <p:cNvPr id="9" name="TextBox 8"/>
          <p:cNvSpPr txBox="1"/>
          <p:nvPr/>
        </p:nvSpPr>
        <p:spPr>
          <a:xfrm>
            <a:off x="742950" y="4343400"/>
            <a:ext cx="7658100" cy="2308324"/>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God’s </a:t>
            </a:r>
            <a:r>
              <a:rPr lang="en-US" sz="48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grace/gift</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is what makes the </a:t>
            </a:r>
            <a:r>
              <a:rPr lang="en-US" sz="48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Macedonian’s</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and the</a:t>
            </a:r>
            <a:r>
              <a:rPr lang="en-US" sz="48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 Corinthian’s </a:t>
            </a:r>
            <a:r>
              <a:rPr lang="en-US" sz="48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gifts</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possible.</a:t>
            </a:r>
            <a:endParaRPr lang="en-US" sz="48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endParaRPr>
          </a:p>
        </p:txBody>
      </p:sp>
      <p:sp>
        <p:nvSpPr>
          <p:cNvPr id="10" name="Title 8"/>
          <p:cNvSpPr txBox="1">
            <a:spLocks/>
          </p:cNvSpPr>
          <p:nvPr/>
        </p:nvSpPr>
        <p:spPr>
          <a:xfrm>
            <a:off x="1981200" y="228600"/>
            <a:ext cx="51816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Grace </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as a Gift</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Tree>
    <p:extLst>
      <p:ext uri="{BB962C8B-B14F-4D97-AF65-F5344CB8AC3E}">
        <p14:creationId xmlns:p14="http://schemas.microsoft.com/office/powerpoint/2010/main" val="298195407"/>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6" name="TextBox 5"/>
          <p:cNvSpPr txBox="1"/>
          <p:nvPr/>
        </p:nvSpPr>
        <p:spPr>
          <a:xfrm>
            <a:off x="381000" y="1331466"/>
            <a:ext cx="8077200" cy="2923877"/>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“abound </a:t>
            </a:r>
            <a:r>
              <a:rPr lang="en-US" sz="48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in this </a:t>
            </a:r>
            <a:r>
              <a:rPr lang="en-US" sz="48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grace</a:t>
            </a:r>
            <a:r>
              <a:rPr lang="en-US" sz="48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also</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3600" b="1" dirty="0" smtClean="0">
                <a:ln w="6350">
                  <a:solidFill>
                    <a:sysClr val="windowText" lastClr="000000"/>
                  </a:solidFill>
                </a:ln>
                <a:solidFill>
                  <a:srgbClr val="65D7FF"/>
                </a:solidFill>
                <a:effectLst>
                  <a:outerShdw blurRad="50800" dist="50800" algn="br" rotWithShape="0">
                    <a:schemeClr val="tx1"/>
                  </a:outerShdw>
                </a:effectLst>
                <a:latin typeface="Geometr231 BT" panose="020D0402020204020903" pitchFamily="34" charset="0"/>
              </a:rPr>
              <a:t>[NKJV]</a:t>
            </a:r>
            <a:r>
              <a:rPr lang="en-US" sz="36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48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“this </a:t>
            </a:r>
            <a:r>
              <a:rPr lang="en-US" sz="48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grace</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of </a:t>
            </a:r>
            <a:r>
              <a:rPr lang="en-US" sz="48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giving</a:t>
            </a:r>
            <a:r>
              <a:rPr lang="en-US" sz="48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3600" b="1" dirty="0">
                <a:ln w="6350">
                  <a:solidFill>
                    <a:sysClr val="windowText" lastClr="000000"/>
                  </a:solidFill>
                </a:ln>
                <a:solidFill>
                  <a:srgbClr val="65D7FF"/>
                </a:solidFill>
                <a:effectLst>
                  <a:outerShdw blurRad="50800" dist="50800" algn="br" rotWithShape="0">
                    <a:schemeClr val="tx1"/>
                  </a:outerShdw>
                </a:effectLst>
                <a:latin typeface="Geometr231 BT" panose="020D0402020204020903" pitchFamily="34" charset="0"/>
              </a:rPr>
              <a:t>[NIV</a:t>
            </a:r>
            <a:r>
              <a:rPr lang="en-US" sz="3600" b="1" dirty="0" smtClean="0">
                <a:ln w="6350">
                  <a:solidFill>
                    <a:sysClr val="windowText" lastClr="000000"/>
                  </a:solidFill>
                </a:ln>
                <a:solidFill>
                  <a:srgbClr val="65D7FF"/>
                </a:solidFill>
                <a:effectLst>
                  <a:outerShdw blurRad="50800" dist="50800" algn="br" rotWithShape="0">
                    <a:schemeClr val="tx1"/>
                  </a:outerShdw>
                </a:effectLst>
                <a:latin typeface="Geometr231 BT" panose="020D0402020204020903" pitchFamily="34" charset="0"/>
              </a:rPr>
              <a:t>]</a:t>
            </a:r>
          </a:p>
          <a:p>
            <a:pPr algn="just"/>
            <a:r>
              <a:rPr lang="en-US" sz="4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“this </a:t>
            </a:r>
            <a:r>
              <a:rPr lang="en-US" sz="44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gracious</a:t>
            </a:r>
            <a:r>
              <a:rPr lang="en-US" sz="4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act of </a:t>
            </a:r>
            <a:r>
              <a:rPr lang="en-US" sz="44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giving</a:t>
            </a:r>
            <a:r>
              <a:rPr lang="en-US" sz="4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3600" b="1" dirty="0" smtClean="0">
                <a:ln w="6350">
                  <a:solidFill>
                    <a:sysClr val="windowText" lastClr="000000"/>
                  </a:solidFill>
                </a:ln>
                <a:solidFill>
                  <a:srgbClr val="65D7FF"/>
                </a:solidFill>
                <a:effectLst>
                  <a:outerShdw blurRad="50800" dist="50800" algn="br" rotWithShape="0">
                    <a:schemeClr val="tx1"/>
                  </a:outerShdw>
                </a:effectLst>
                <a:latin typeface="Geometr231 BT" panose="020D0402020204020903" pitchFamily="34" charset="0"/>
              </a:rPr>
              <a:t>[NLB]</a:t>
            </a:r>
            <a:endParaRPr lang="en-US" sz="3600" b="1" dirty="0">
              <a:ln w="6350">
                <a:solidFill>
                  <a:sysClr val="windowText" lastClr="000000"/>
                </a:solidFill>
              </a:ln>
              <a:solidFill>
                <a:srgbClr val="65D7FF"/>
              </a:solidFill>
              <a:effectLst>
                <a:outerShdw blurRad="50800" dist="50800" algn="br" rotWithShape="0">
                  <a:schemeClr val="tx1"/>
                </a:outerShdw>
              </a:effectLst>
              <a:latin typeface="Geometr231 BT" panose="020D0402020204020903" pitchFamily="34" charset="0"/>
            </a:endParaRPr>
          </a:p>
          <a:p>
            <a:pPr algn="just"/>
            <a:r>
              <a:rPr lang="en-US" sz="4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“this </a:t>
            </a:r>
            <a:r>
              <a:rPr lang="en-US" sz="44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grace</a:t>
            </a:r>
            <a:r>
              <a:rPr lang="en-US" sz="4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of liberal </a:t>
            </a:r>
            <a:r>
              <a:rPr lang="en-US" sz="44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giving</a:t>
            </a:r>
            <a:r>
              <a:rPr lang="en-US" sz="4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also” </a:t>
            </a:r>
            <a:r>
              <a:rPr lang="en-US" sz="3600" b="1" dirty="0" smtClean="0">
                <a:ln w="6350">
                  <a:solidFill>
                    <a:sysClr val="windowText" lastClr="000000"/>
                  </a:solidFill>
                </a:ln>
                <a:solidFill>
                  <a:srgbClr val="65D7FF"/>
                </a:solidFill>
                <a:effectLst>
                  <a:outerShdw blurRad="50800" dist="50800" algn="br" rotWithShape="0">
                    <a:schemeClr val="tx1"/>
                  </a:outerShdw>
                </a:effectLst>
                <a:latin typeface="Geometr231 BT" panose="020D0402020204020903" pitchFamily="34" charset="0"/>
              </a:rPr>
              <a:t>[WNT]</a:t>
            </a:r>
          </a:p>
        </p:txBody>
      </p:sp>
      <p:sp>
        <p:nvSpPr>
          <p:cNvPr id="9" name="TextBox 8"/>
          <p:cNvSpPr txBox="1"/>
          <p:nvPr/>
        </p:nvSpPr>
        <p:spPr>
          <a:xfrm>
            <a:off x="1198159" y="4648200"/>
            <a:ext cx="6747681" cy="1631216"/>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Paul wants the </a:t>
            </a:r>
            <a:r>
              <a:rPr lang="en-US" sz="5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Corinthians</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to “abound in </a:t>
            </a:r>
            <a:r>
              <a:rPr lang="en-US" sz="50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this gift </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also”</a:t>
            </a:r>
            <a:endPar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endParaRPr>
          </a:p>
        </p:txBody>
      </p:sp>
      <p:sp>
        <p:nvSpPr>
          <p:cNvPr id="10" name="Title 8"/>
          <p:cNvSpPr txBox="1">
            <a:spLocks/>
          </p:cNvSpPr>
          <p:nvPr/>
        </p:nvSpPr>
        <p:spPr>
          <a:xfrm>
            <a:off x="1981200" y="228600"/>
            <a:ext cx="51816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Grace </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as a Gift</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Tree>
    <p:extLst>
      <p:ext uri="{BB962C8B-B14F-4D97-AF65-F5344CB8AC3E}">
        <p14:creationId xmlns:p14="http://schemas.microsoft.com/office/powerpoint/2010/main" val="39816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934200"/>
          </a:xfrm>
          <a:prstGeom prst="rect">
            <a:avLst/>
          </a:prstGeom>
        </p:spPr>
      </p:pic>
      <p:sp>
        <p:nvSpPr>
          <p:cNvPr id="18" name="AutoShape 6" descr="Image result for grace community church"/>
          <p:cNvSpPr>
            <a:spLocks noChangeAspect="1" noChangeArrowheads="1"/>
          </p:cNvSpPr>
          <p:nvPr/>
        </p:nvSpPr>
        <p:spPr bwMode="auto">
          <a:xfrm>
            <a:off x="63500" y="-723900"/>
            <a:ext cx="2447925" cy="15144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4526" t="30741" r="57663" b="29259"/>
          <a:stretch/>
        </p:blipFill>
        <p:spPr>
          <a:xfrm>
            <a:off x="2362200" y="176807"/>
            <a:ext cx="4495800" cy="2675335"/>
          </a:xfrm>
          <a:prstGeom prst="rect">
            <a:avLst/>
          </a:prstGeom>
          <a:effectLst>
            <a:softEdge rad="317500"/>
          </a:effectLst>
        </p:spPr>
      </p:pic>
      <p:pic>
        <p:nvPicPr>
          <p:cNvPr id="3" name="Picture 2"/>
          <p:cNvPicPr>
            <a:picLocks noChangeAspect="1"/>
          </p:cNvPicPr>
          <p:nvPr/>
        </p:nvPicPr>
        <p:blipFill>
          <a:blip r:embed="rId4"/>
          <a:stretch>
            <a:fillRect/>
          </a:stretch>
        </p:blipFill>
        <p:spPr>
          <a:xfrm>
            <a:off x="330993" y="4397085"/>
            <a:ext cx="1912938" cy="2251572"/>
          </a:xfrm>
          <a:prstGeom prst="rect">
            <a:avLst/>
          </a:prstGeom>
          <a:effectLst>
            <a:softEdge rad="63500"/>
          </a:effec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8800" y="4645925"/>
            <a:ext cx="3313535" cy="2032302"/>
          </a:xfrm>
          <a:prstGeom prst="rect">
            <a:avLst/>
          </a:prstGeom>
          <a:effectLst>
            <a:softEdge rad="127000"/>
          </a:effectLst>
        </p:spPr>
      </p:pic>
    </p:spTree>
    <p:extLst>
      <p:ext uri="{BB962C8B-B14F-4D97-AF65-F5344CB8AC3E}">
        <p14:creationId xmlns:p14="http://schemas.microsoft.com/office/powerpoint/2010/main" val="4369122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750"/>
                                        <p:tgtEl>
                                          <p:spTgt spid="2"/>
                                        </p:tgtEl>
                                      </p:cBhvr>
                                    </p:animEffect>
                                  </p:childTnLst>
                                </p:cTn>
                              </p:par>
                            </p:childTnLst>
                          </p:cTn>
                        </p:par>
                        <p:par>
                          <p:cTn id="8" fill="hold">
                            <p:stCondLst>
                              <p:cond delay="1250"/>
                            </p:stCondLst>
                            <p:childTnLst>
                              <p:par>
                                <p:cTn id="9" presetID="42" presetClass="entr" presetSubtype="0" fill="hold"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750"/>
                                        <p:tgtEl>
                                          <p:spTgt spid="3"/>
                                        </p:tgtEl>
                                      </p:cBhvr>
                                    </p:animEffect>
                                    <p:anim calcmode="lin" valueType="num">
                                      <p:cBhvr>
                                        <p:cTn id="12" dur="750" fill="hold"/>
                                        <p:tgtEl>
                                          <p:spTgt spid="3"/>
                                        </p:tgtEl>
                                        <p:attrNameLst>
                                          <p:attrName>ppt_x</p:attrName>
                                        </p:attrNameLst>
                                      </p:cBhvr>
                                      <p:tavLst>
                                        <p:tav tm="0">
                                          <p:val>
                                            <p:strVal val="#ppt_x"/>
                                          </p:val>
                                        </p:tav>
                                        <p:tav tm="100000">
                                          <p:val>
                                            <p:strVal val="#ppt_x"/>
                                          </p:val>
                                        </p:tav>
                                      </p:tavLst>
                                    </p:anim>
                                    <p:anim calcmode="lin" valueType="num">
                                      <p:cBhvr>
                                        <p:cTn id="13" dur="75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10" presetClass="entr" presetSubtype="0" fill="hold" nodeType="afterEffect">
                                  <p:stCondLst>
                                    <p:cond delay="10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6" name="TextBox 5"/>
          <p:cNvSpPr txBox="1"/>
          <p:nvPr/>
        </p:nvSpPr>
        <p:spPr>
          <a:xfrm>
            <a:off x="342900" y="1331466"/>
            <a:ext cx="8534400" cy="4462760"/>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“For </a:t>
            </a:r>
            <a:r>
              <a:rPr lang="en-US" sz="48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you know the </a:t>
            </a:r>
            <a:r>
              <a:rPr lang="en-US" sz="48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grace/gift</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48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of our Lord Jesus Christ, that though He was rich, yet for your sakes He became poor, that you through His poverty might become </a:t>
            </a:r>
            <a:r>
              <a:rPr lang="en-US" sz="4800" b="1" i="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spiritually</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rich.” </a:t>
            </a:r>
            <a:r>
              <a:rPr lang="en-US" sz="44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(2 Cor. 8:9) </a:t>
            </a:r>
            <a:endParaRPr lang="en-US" sz="3600" b="1" dirty="0">
              <a:ln w="6350">
                <a:solidFill>
                  <a:sysClr val="windowText" lastClr="000000"/>
                </a:solidFill>
              </a:ln>
              <a:solidFill>
                <a:srgbClr val="65D7FF"/>
              </a:solidFill>
              <a:effectLst>
                <a:outerShdw blurRad="50800" dist="50800" algn="br" rotWithShape="0">
                  <a:schemeClr val="tx1"/>
                </a:outerShdw>
              </a:effectLst>
              <a:latin typeface="Geometr231 BT" panose="020D0402020204020903" pitchFamily="34" charset="0"/>
            </a:endParaRPr>
          </a:p>
        </p:txBody>
      </p:sp>
      <p:sp>
        <p:nvSpPr>
          <p:cNvPr id="9" name="TextBox 8"/>
          <p:cNvSpPr txBox="1"/>
          <p:nvPr/>
        </p:nvSpPr>
        <p:spPr>
          <a:xfrm>
            <a:off x="1447800" y="5578823"/>
            <a:ext cx="6248400" cy="861774"/>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The </a:t>
            </a:r>
            <a:r>
              <a:rPr lang="en-US" sz="50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gift</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of the Incarnation</a:t>
            </a:r>
            <a:endPar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endParaRPr>
          </a:p>
        </p:txBody>
      </p:sp>
      <p:sp>
        <p:nvSpPr>
          <p:cNvPr id="10" name="Title 8"/>
          <p:cNvSpPr txBox="1">
            <a:spLocks/>
          </p:cNvSpPr>
          <p:nvPr/>
        </p:nvSpPr>
        <p:spPr>
          <a:xfrm>
            <a:off x="1981200" y="228600"/>
            <a:ext cx="51816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Grace </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as a Gift</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Tree>
    <p:extLst>
      <p:ext uri="{BB962C8B-B14F-4D97-AF65-F5344CB8AC3E}">
        <p14:creationId xmlns:p14="http://schemas.microsoft.com/office/powerpoint/2010/main" val="1599789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6" name="TextBox 5"/>
          <p:cNvSpPr txBox="1"/>
          <p:nvPr/>
        </p:nvSpPr>
        <p:spPr>
          <a:xfrm>
            <a:off x="342900" y="1331466"/>
            <a:ext cx="8534400" cy="1569660"/>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“For </a:t>
            </a:r>
            <a:r>
              <a:rPr lang="en-US" sz="48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you know the </a:t>
            </a:r>
            <a:r>
              <a:rPr lang="en-US" sz="48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grace/gift</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48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of our Lord Jesus </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Christ…”</a:t>
            </a:r>
            <a:endParaRPr lang="en-US" sz="3600" b="1" dirty="0">
              <a:ln w="6350">
                <a:solidFill>
                  <a:sysClr val="windowText" lastClr="000000"/>
                </a:solidFill>
              </a:ln>
              <a:solidFill>
                <a:srgbClr val="65D7FF"/>
              </a:solidFill>
              <a:effectLst>
                <a:outerShdw blurRad="50800" dist="50800" algn="br" rotWithShape="0">
                  <a:schemeClr val="tx1"/>
                </a:outerShdw>
              </a:effectLst>
              <a:latin typeface="Geometr231 BT" panose="020D0402020204020903" pitchFamily="34" charset="0"/>
            </a:endParaRPr>
          </a:p>
        </p:txBody>
      </p:sp>
      <p:sp>
        <p:nvSpPr>
          <p:cNvPr id="9" name="TextBox 8"/>
          <p:cNvSpPr txBox="1"/>
          <p:nvPr/>
        </p:nvSpPr>
        <p:spPr>
          <a:xfrm>
            <a:off x="209550" y="3679234"/>
            <a:ext cx="8801100" cy="2400657"/>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Paul uses Jesus’ </a:t>
            </a:r>
            <a:r>
              <a:rPr lang="en-US" sz="50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gift</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of the incarnation to spur the </a:t>
            </a:r>
            <a:r>
              <a:rPr lang="en-US" sz="5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Corinthians</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to complete their </a:t>
            </a:r>
            <a:r>
              <a:rPr lang="en-US" sz="50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gift</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to the churches in </a:t>
            </a:r>
            <a:r>
              <a:rPr lang="en-US" sz="5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Judea</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endPar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endParaRPr>
          </a:p>
        </p:txBody>
      </p:sp>
      <p:sp>
        <p:nvSpPr>
          <p:cNvPr id="10" name="Title 8"/>
          <p:cNvSpPr txBox="1">
            <a:spLocks/>
          </p:cNvSpPr>
          <p:nvPr/>
        </p:nvSpPr>
        <p:spPr>
          <a:xfrm>
            <a:off x="1981200" y="228600"/>
            <a:ext cx="51816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Grace </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as a Gift</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Tree>
    <p:extLst>
      <p:ext uri="{BB962C8B-B14F-4D97-AF65-F5344CB8AC3E}">
        <p14:creationId xmlns:p14="http://schemas.microsoft.com/office/powerpoint/2010/main" val="3111547791"/>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6" name="TextBox 5"/>
          <p:cNvSpPr txBox="1"/>
          <p:nvPr/>
        </p:nvSpPr>
        <p:spPr>
          <a:xfrm>
            <a:off x="428625" y="1331466"/>
            <a:ext cx="8286750" cy="3170099"/>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“…because </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of the exceeding </a:t>
            </a:r>
            <a:r>
              <a:rPr lang="en-US" sz="50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grace/gift</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of </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God in you. </a:t>
            </a:r>
            <a:r>
              <a:rPr lang="en-US" sz="50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Thanks</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be to God for His indescribable </a:t>
            </a:r>
            <a:r>
              <a:rPr lang="en-US" sz="5000" b="1" dirty="0">
                <a:ln w="6350">
                  <a:solidFill>
                    <a:sysClr val="windowText" lastClr="000000"/>
                  </a:solidFill>
                </a:ln>
                <a:solidFill>
                  <a:srgbClr val="65D7FF"/>
                </a:solidFill>
                <a:effectLst>
                  <a:outerShdw blurRad="50800" dist="50800" algn="br" rotWithShape="0">
                    <a:schemeClr val="tx1"/>
                  </a:outerShdw>
                </a:effectLst>
                <a:latin typeface="Geometr231 BT" panose="020D0402020204020903" pitchFamily="34" charset="0"/>
              </a:rPr>
              <a:t>gift</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5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(2 Cor. 9:14-15, 8:16) </a:t>
            </a:r>
            <a:endParaRPr lang="en-US" sz="5000" b="1" dirty="0">
              <a:ln w="6350">
                <a:solidFill>
                  <a:sysClr val="windowText" lastClr="000000"/>
                </a:solidFill>
              </a:ln>
              <a:solidFill>
                <a:srgbClr val="65D7FF"/>
              </a:solidFill>
              <a:effectLst>
                <a:outerShdw blurRad="50800" dist="50800" algn="br" rotWithShape="0">
                  <a:schemeClr val="tx1"/>
                </a:outerShdw>
              </a:effectLst>
              <a:latin typeface="Geometr231 BT" panose="020D0402020204020903" pitchFamily="34" charset="0"/>
            </a:endParaRPr>
          </a:p>
        </p:txBody>
      </p:sp>
      <p:sp>
        <p:nvSpPr>
          <p:cNvPr id="9" name="TextBox 8"/>
          <p:cNvSpPr txBox="1"/>
          <p:nvPr/>
        </p:nvSpPr>
        <p:spPr>
          <a:xfrm>
            <a:off x="171805" y="4724400"/>
            <a:ext cx="8800389" cy="1569660"/>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Our </a:t>
            </a:r>
            <a:r>
              <a:rPr lang="en-US" sz="48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thanks</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to God is due to His </a:t>
            </a:r>
            <a:r>
              <a:rPr lang="en-US" sz="48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grace</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or His </a:t>
            </a:r>
            <a:r>
              <a:rPr lang="en-US" sz="48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favor</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which He has shown us.</a:t>
            </a:r>
            <a:endParaRPr lang="en-US" sz="48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endParaRPr>
          </a:p>
        </p:txBody>
      </p:sp>
      <p:sp>
        <p:nvSpPr>
          <p:cNvPr id="10" name="Title 8"/>
          <p:cNvSpPr txBox="1">
            <a:spLocks/>
          </p:cNvSpPr>
          <p:nvPr/>
        </p:nvSpPr>
        <p:spPr>
          <a:xfrm>
            <a:off x="971550" y="228600"/>
            <a:ext cx="72009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Grace </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as Thanksgiving</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Tree>
    <p:extLst>
      <p:ext uri="{BB962C8B-B14F-4D97-AF65-F5344CB8AC3E}">
        <p14:creationId xmlns:p14="http://schemas.microsoft.com/office/powerpoint/2010/main" val="2357838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6" name="TextBox 5"/>
          <p:cNvSpPr txBox="1"/>
          <p:nvPr/>
        </p:nvSpPr>
        <p:spPr>
          <a:xfrm>
            <a:off x="428625" y="1331466"/>
            <a:ext cx="8286750" cy="4247317"/>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r>
              <a:rPr lang="en-US" sz="45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“For </a:t>
            </a:r>
            <a:r>
              <a:rPr lang="en-US" sz="45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this is </a:t>
            </a:r>
            <a:r>
              <a:rPr lang="en-US" sz="45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commendable</a:t>
            </a:r>
            <a:r>
              <a:rPr lang="en-US" sz="45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if because of conscience toward God one endures grief, suffering </a:t>
            </a:r>
            <a:r>
              <a:rPr lang="en-US" sz="45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wrongfully… But </a:t>
            </a:r>
            <a:r>
              <a:rPr lang="en-US" sz="45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when you do good and suffer, if you take it patiently, this is </a:t>
            </a:r>
            <a:r>
              <a:rPr lang="en-US" sz="45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commendable</a:t>
            </a:r>
            <a:r>
              <a:rPr lang="en-US" sz="45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before </a:t>
            </a:r>
            <a:r>
              <a:rPr lang="en-US" sz="45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God!” </a:t>
            </a:r>
            <a:r>
              <a:rPr lang="en-US" sz="45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a:t>
            </a:r>
            <a:r>
              <a:rPr lang="en-US" sz="45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1 Peter </a:t>
            </a:r>
            <a:r>
              <a:rPr lang="en-US" sz="45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2:19-20) </a:t>
            </a:r>
            <a:endParaRPr lang="en-US" sz="4500" b="1" dirty="0">
              <a:ln w="6350">
                <a:solidFill>
                  <a:sysClr val="windowText" lastClr="000000"/>
                </a:solidFill>
              </a:ln>
              <a:solidFill>
                <a:srgbClr val="65D7FF"/>
              </a:solidFill>
              <a:effectLst>
                <a:outerShdw blurRad="50800" dist="50800" algn="br" rotWithShape="0">
                  <a:schemeClr val="tx1"/>
                </a:outerShdw>
              </a:effectLst>
              <a:latin typeface="Geometr231 BT" panose="020D0402020204020903" pitchFamily="34" charset="0"/>
            </a:endParaRPr>
          </a:p>
        </p:txBody>
      </p:sp>
      <p:sp>
        <p:nvSpPr>
          <p:cNvPr id="9" name="TextBox 8"/>
          <p:cNvSpPr txBox="1"/>
          <p:nvPr/>
        </p:nvSpPr>
        <p:spPr>
          <a:xfrm>
            <a:off x="638531" y="5513417"/>
            <a:ext cx="7752994" cy="923330"/>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r>
              <a:rPr lang="en-US" sz="54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praiseworthy</a:t>
            </a:r>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or “</a:t>
            </a:r>
            <a:r>
              <a:rPr lang="en-US" sz="54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admirable</a:t>
            </a:r>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endParaRPr lang="en-US" sz="54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endParaRPr>
          </a:p>
        </p:txBody>
      </p:sp>
      <p:sp>
        <p:nvSpPr>
          <p:cNvPr id="10" name="Title 8"/>
          <p:cNvSpPr txBox="1">
            <a:spLocks/>
          </p:cNvSpPr>
          <p:nvPr/>
        </p:nvSpPr>
        <p:spPr>
          <a:xfrm>
            <a:off x="752475" y="228600"/>
            <a:ext cx="7639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Grace </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as Commendable</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Tree>
    <p:extLst>
      <p:ext uri="{BB962C8B-B14F-4D97-AF65-F5344CB8AC3E}">
        <p14:creationId xmlns:p14="http://schemas.microsoft.com/office/powerpoint/2010/main" val="4271665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10" name="Title 8"/>
          <p:cNvSpPr txBox="1">
            <a:spLocks/>
          </p:cNvSpPr>
          <p:nvPr/>
        </p:nvSpPr>
        <p:spPr>
          <a:xfrm>
            <a:off x="752475" y="228600"/>
            <a:ext cx="7639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Grace </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in the Gospels</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
        <p:nvSpPr>
          <p:cNvPr id="7" name="TextBox 6"/>
          <p:cNvSpPr txBox="1"/>
          <p:nvPr/>
        </p:nvSpPr>
        <p:spPr>
          <a:xfrm>
            <a:off x="666750" y="1410205"/>
            <a:ext cx="7810501" cy="1754326"/>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r>
              <a:rPr lang="en-US" sz="54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r>
              <a:rPr lang="en-US" sz="5400" b="1" dirty="0" err="1">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charis</a:t>
            </a:r>
            <a:r>
              <a:rPr lang="en-US" sz="54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occurs just </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11x’s </a:t>
            </a:r>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in the four Gospels.</a:t>
            </a:r>
          </a:p>
        </p:txBody>
      </p:sp>
      <p:sp>
        <p:nvSpPr>
          <p:cNvPr id="8" name="TextBox 7"/>
          <p:cNvSpPr txBox="1"/>
          <p:nvPr/>
        </p:nvSpPr>
        <p:spPr>
          <a:xfrm>
            <a:off x="656514" y="3176429"/>
            <a:ext cx="7810501" cy="3231654"/>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r>
              <a:rPr lang="en-US" sz="54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r>
              <a:rPr lang="en-US" sz="5400" b="1" dirty="0" err="1">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charis</a:t>
            </a:r>
            <a:r>
              <a:rPr lang="en-US" sz="54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7x’s in Luke and 4x’s in John </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(Only in the prolong) Their use means “</a:t>
            </a:r>
            <a:r>
              <a:rPr lang="en-US" sz="48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thanks</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or credit”, </a:t>
            </a:r>
            <a:r>
              <a:rPr lang="en-US" sz="4800" b="1" u="sng"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not</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48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grace</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or </a:t>
            </a:r>
            <a:r>
              <a:rPr lang="en-US" sz="48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gift</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endPar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68357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barn(outHorizontal)">
                                      <p:cBhvr>
                                        <p:cTn id="7" dur="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10" name="Title 8"/>
          <p:cNvSpPr txBox="1">
            <a:spLocks/>
          </p:cNvSpPr>
          <p:nvPr/>
        </p:nvSpPr>
        <p:spPr>
          <a:xfrm>
            <a:off x="1709738" y="228600"/>
            <a:ext cx="5724525"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Fallen from </a:t>
            </a: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Grace</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
        <p:nvSpPr>
          <p:cNvPr id="7" name="TextBox 6"/>
          <p:cNvSpPr txBox="1"/>
          <p:nvPr/>
        </p:nvSpPr>
        <p:spPr>
          <a:xfrm>
            <a:off x="561975" y="1271517"/>
            <a:ext cx="8020051" cy="2308324"/>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“…you </a:t>
            </a:r>
            <a:r>
              <a:rPr lang="en-US" sz="48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who attempt to be justified by law; you have fallen from </a:t>
            </a:r>
            <a:r>
              <a:rPr lang="en-US" sz="48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grace</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44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(Gal. 5:4)</a:t>
            </a:r>
            <a:endParaRPr lang="en-US" sz="44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
        <p:nvSpPr>
          <p:cNvPr id="8" name="TextBox 7"/>
          <p:cNvSpPr txBox="1"/>
          <p:nvPr/>
        </p:nvSpPr>
        <p:spPr>
          <a:xfrm>
            <a:off x="666749" y="3745595"/>
            <a:ext cx="7810501" cy="1754326"/>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This does </a:t>
            </a:r>
            <a:r>
              <a:rPr lang="en-US" sz="5400" b="1" u="sng"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not</a:t>
            </a:r>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54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mean</a:t>
            </a:r>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they</a:t>
            </a:r>
            <a:r>
              <a:rPr lang="en-US" sz="5400" b="1" dirty="0" smtClean="0">
                <a:ln w="6350">
                  <a:solidFill>
                    <a:sysClr val="windowText" lastClr="000000"/>
                  </a:solidFill>
                </a:ln>
                <a:solidFill>
                  <a:srgbClr val="FF0000"/>
                </a:solidFill>
                <a:effectLst>
                  <a:outerShdw blurRad="50800" dist="50800" algn="br" rotWithShape="0">
                    <a:schemeClr val="tx1"/>
                  </a:outerShdw>
                </a:effectLst>
                <a:latin typeface="Geometr231 BT" panose="020D0402020204020903" pitchFamily="34" charset="0"/>
              </a:rPr>
              <a:t> lost </a:t>
            </a:r>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their</a:t>
            </a:r>
            <a:r>
              <a:rPr lang="en-US" sz="54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 </a:t>
            </a:r>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salvation.</a:t>
            </a:r>
          </a:p>
        </p:txBody>
      </p:sp>
    </p:spTree>
    <p:extLst>
      <p:ext uri="{BB962C8B-B14F-4D97-AF65-F5344CB8AC3E}">
        <p14:creationId xmlns:p14="http://schemas.microsoft.com/office/powerpoint/2010/main" val="3761893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barn(outHorizontal)">
                                      <p:cBhvr>
                                        <p:cTn id="7" dur="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10" name="Title 8"/>
          <p:cNvSpPr txBox="1">
            <a:spLocks/>
          </p:cNvSpPr>
          <p:nvPr/>
        </p:nvSpPr>
        <p:spPr>
          <a:xfrm>
            <a:off x="1709738" y="228600"/>
            <a:ext cx="5724525"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Fallen from </a:t>
            </a: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Grace</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
        <p:nvSpPr>
          <p:cNvPr id="7" name="TextBox 6"/>
          <p:cNvSpPr txBox="1"/>
          <p:nvPr/>
        </p:nvSpPr>
        <p:spPr>
          <a:xfrm>
            <a:off x="561975" y="1271517"/>
            <a:ext cx="8020051" cy="2308324"/>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“…you </a:t>
            </a:r>
            <a:r>
              <a:rPr lang="en-US" sz="48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who attempt to be justified by law; you have fallen from </a:t>
            </a:r>
            <a:r>
              <a:rPr lang="en-US" sz="48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grace</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44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(Gal. 5:4)</a:t>
            </a:r>
            <a:endParaRPr lang="en-US" sz="44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
        <p:nvSpPr>
          <p:cNvPr id="8" name="TextBox 7"/>
          <p:cNvSpPr txBox="1"/>
          <p:nvPr/>
        </p:nvSpPr>
        <p:spPr>
          <a:xfrm>
            <a:off x="419101" y="3579841"/>
            <a:ext cx="8305799" cy="3170099"/>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It </a:t>
            </a:r>
            <a:r>
              <a:rPr lang="en-US" sz="5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means</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that they</a:t>
            </a:r>
            <a:r>
              <a:rPr lang="en-US" sz="5000" b="1" dirty="0" smtClean="0">
                <a:ln w="6350">
                  <a:solidFill>
                    <a:sysClr val="windowText" lastClr="000000"/>
                  </a:solidFill>
                </a:ln>
                <a:solidFill>
                  <a:srgbClr val="FF0000"/>
                </a:solidFill>
                <a:effectLst>
                  <a:outerShdw blurRad="50800" dist="50800" algn="br" rotWithShape="0">
                    <a:schemeClr val="tx1"/>
                  </a:outerShdw>
                </a:effectLst>
                <a:latin typeface="Geometr231 BT" panose="020D0402020204020903" pitchFamily="34" charset="0"/>
              </a:rPr>
              <a:t> lost </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the present experience of God’s </a:t>
            </a:r>
            <a:r>
              <a:rPr lang="en-US" sz="50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favor</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when they turned back to the Law. They fell under God </a:t>
            </a:r>
            <a:r>
              <a:rPr lang="en-US" sz="50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displeasure</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p>
        </p:txBody>
      </p:sp>
    </p:spTree>
    <p:extLst>
      <p:ext uri="{BB962C8B-B14F-4D97-AF65-F5344CB8AC3E}">
        <p14:creationId xmlns:p14="http://schemas.microsoft.com/office/powerpoint/2010/main" val="1172865879"/>
      </p:ext>
    </p:extLst>
  </p:cSld>
  <p:clrMapOvr>
    <a:masterClrMapping/>
  </p:clrMapOvr>
  <p:transition spd="slow">
    <p:strips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6" name="TextBox 5"/>
          <p:cNvSpPr txBox="1"/>
          <p:nvPr/>
        </p:nvSpPr>
        <p:spPr>
          <a:xfrm>
            <a:off x="428625" y="1331466"/>
            <a:ext cx="8286750" cy="3939540"/>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“For </a:t>
            </a:r>
            <a:r>
              <a:rPr lang="en-US" sz="5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by </a:t>
            </a:r>
            <a:r>
              <a:rPr lang="en-US" sz="50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grace/favor </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you have been saved through faith, and that not of yourselves; </a:t>
            </a:r>
            <a:r>
              <a:rPr lang="en-US" sz="5000" b="1" u="sng"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it</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is the</a:t>
            </a:r>
            <a:r>
              <a:rPr lang="en-US" sz="5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 </a:t>
            </a:r>
            <a:r>
              <a:rPr lang="en-US" sz="5000" b="1" dirty="0">
                <a:ln w="6350">
                  <a:solidFill>
                    <a:sysClr val="windowText" lastClr="000000"/>
                  </a:solidFill>
                </a:ln>
                <a:solidFill>
                  <a:srgbClr val="65D7FF"/>
                </a:solidFill>
                <a:effectLst>
                  <a:outerShdw blurRad="50800" dist="50800" algn="br" rotWithShape="0">
                    <a:schemeClr val="tx1"/>
                  </a:outerShdw>
                </a:effectLst>
                <a:latin typeface="Geometr231 BT" panose="020D0402020204020903" pitchFamily="34" charset="0"/>
              </a:rPr>
              <a:t>gift</a:t>
            </a:r>
            <a:r>
              <a:rPr lang="en-US" sz="5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 </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of </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God, not </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of works, lest anyone should boast</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5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(Ephesians 2:8-9) </a:t>
            </a:r>
            <a:endParaRPr lang="en-US" sz="5000" b="1" dirty="0">
              <a:ln w="6350">
                <a:solidFill>
                  <a:sysClr val="windowText" lastClr="000000"/>
                </a:solidFill>
              </a:ln>
              <a:solidFill>
                <a:srgbClr val="65D7FF"/>
              </a:solidFill>
              <a:effectLst>
                <a:outerShdw blurRad="50800" dist="50800" algn="br" rotWithShape="0">
                  <a:schemeClr val="tx1"/>
                </a:outerShdw>
              </a:effectLst>
              <a:latin typeface="Geometr231 BT" panose="020D0402020204020903" pitchFamily="34" charset="0"/>
            </a:endParaRPr>
          </a:p>
        </p:txBody>
      </p:sp>
      <p:sp>
        <p:nvSpPr>
          <p:cNvPr id="9" name="TextBox 8"/>
          <p:cNvSpPr txBox="1"/>
          <p:nvPr/>
        </p:nvSpPr>
        <p:spPr>
          <a:xfrm>
            <a:off x="638531" y="5513417"/>
            <a:ext cx="7752994" cy="923330"/>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God’s “</a:t>
            </a:r>
            <a:r>
              <a:rPr lang="en-US" sz="5400" b="1" dirty="0" smtClean="0">
                <a:ln w="6350">
                  <a:solidFill>
                    <a:sysClr val="windowText" lastClr="000000"/>
                  </a:solidFill>
                </a:ln>
                <a:solidFill>
                  <a:srgbClr val="65D7FF"/>
                </a:solidFill>
                <a:effectLst>
                  <a:outerShdw blurRad="50800" dist="50800" algn="br" rotWithShape="0">
                    <a:schemeClr val="tx1"/>
                  </a:outerShdw>
                </a:effectLst>
                <a:latin typeface="Geometr231 BT" panose="020D0402020204020903" pitchFamily="34" charset="0"/>
              </a:rPr>
              <a:t>favor</a:t>
            </a:r>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or “</a:t>
            </a:r>
            <a:r>
              <a:rPr lang="en-US" sz="5400" b="1" dirty="0" smtClean="0">
                <a:ln w="6350">
                  <a:solidFill>
                    <a:sysClr val="windowText" lastClr="000000"/>
                  </a:solidFill>
                </a:ln>
                <a:solidFill>
                  <a:srgbClr val="65D7FF"/>
                </a:solidFill>
                <a:effectLst>
                  <a:outerShdw blurRad="50800" dist="50800" algn="br" rotWithShape="0">
                    <a:schemeClr val="tx1"/>
                  </a:outerShdw>
                </a:effectLst>
                <a:latin typeface="Geometr231 BT" panose="020D0402020204020903" pitchFamily="34" charset="0"/>
              </a:rPr>
              <a:t>goodwill</a:t>
            </a:r>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endParaRPr lang="en-US" sz="54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endParaRPr>
          </a:p>
        </p:txBody>
      </p:sp>
      <p:sp>
        <p:nvSpPr>
          <p:cNvPr id="10" name="Title 8"/>
          <p:cNvSpPr txBox="1">
            <a:spLocks/>
          </p:cNvSpPr>
          <p:nvPr/>
        </p:nvSpPr>
        <p:spPr>
          <a:xfrm>
            <a:off x="752475" y="228600"/>
            <a:ext cx="7639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Salvation </a:t>
            </a: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by</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 </a:t>
            </a: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Grace</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Tree>
    <p:extLst>
      <p:ext uri="{BB962C8B-B14F-4D97-AF65-F5344CB8AC3E}">
        <p14:creationId xmlns:p14="http://schemas.microsoft.com/office/powerpoint/2010/main" val="52816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6" name="TextBox 5"/>
          <p:cNvSpPr txBox="1"/>
          <p:nvPr/>
        </p:nvSpPr>
        <p:spPr>
          <a:xfrm>
            <a:off x="595313" y="1351508"/>
            <a:ext cx="4067175" cy="4154984"/>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r>
              <a:rPr lang="en-US" sz="4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“But </a:t>
            </a:r>
            <a:r>
              <a:rPr lang="en-US" sz="44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God, who is rich in mercy, because of His great love with which He loved </a:t>
            </a:r>
            <a:r>
              <a:rPr lang="en-US" sz="4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us…” </a:t>
            </a:r>
            <a:r>
              <a:rPr lang="en-US" sz="44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(Eph. 2:4) </a:t>
            </a:r>
            <a:endParaRPr lang="en-US" sz="44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
        <p:nvSpPr>
          <p:cNvPr id="9" name="TextBox 8"/>
          <p:cNvSpPr txBox="1"/>
          <p:nvPr/>
        </p:nvSpPr>
        <p:spPr>
          <a:xfrm>
            <a:off x="3307557" y="5587305"/>
            <a:ext cx="2528887" cy="923330"/>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54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Context</a:t>
            </a:r>
            <a:endParaRPr lang="en-US" sz="54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
        <p:nvSpPr>
          <p:cNvPr id="10" name="Title 8"/>
          <p:cNvSpPr txBox="1">
            <a:spLocks/>
          </p:cNvSpPr>
          <p:nvPr/>
        </p:nvSpPr>
        <p:spPr>
          <a:xfrm>
            <a:off x="752475" y="228600"/>
            <a:ext cx="7639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Salvation </a:t>
            </a: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by</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 </a:t>
            </a: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Grace</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
        <p:nvSpPr>
          <p:cNvPr id="7" name="TextBox 6"/>
          <p:cNvSpPr txBox="1"/>
          <p:nvPr/>
        </p:nvSpPr>
        <p:spPr>
          <a:xfrm>
            <a:off x="5029200" y="1533099"/>
            <a:ext cx="3962400" cy="2123658"/>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r>
              <a:rPr lang="en-US" sz="4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“For God so loved the world…”</a:t>
            </a:r>
            <a:endParaRPr lang="en-US" sz="44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a:p>
            <a:r>
              <a:rPr lang="en-US" sz="44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    (</a:t>
            </a:r>
            <a:r>
              <a:rPr lang="en-US" sz="44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John 3:16a</a:t>
            </a:r>
            <a:r>
              <a:rPr lang="en-US" sz="44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a:t>
            </a:r>
            <a:endParaRPr lang="en-US" sz="4400" b="1" dirty="0">
              <a:ln w="6350">
                <a:solidFill>
                  <a:sysClr val="windowText" lastClr="000000"/>
                </a:solidFill>
              </a:ln>
              <a:solidFill>
                <a:srgbClr val="65D7FF"/>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3794024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6" name="TextBox 5"/>
          <p:cNvSpPr txBox="1"/>
          <p:nvPr/>
        </p:nvSpPr>
        <p:spPr>
          <a:xfrm>
            <a:off x="376745" y="1527413"/>
            <a:ext cx="4600574" cy="2308324"/>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“even </a:t>
            </a:r>
            <a:r>
              <a:rPr lang="en-US" sz="48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when we were dead in trespasses</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p>
          <a:p>
            <a:pPr algn="just"/>
            <a:r>
              <a:rPr lang="en-US" sz="48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48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(Eph. 2:5a) </a:t>
            </a:r>
            <a:endParaRPr lang="en-US" sz="4800" b="1" dirty="0">
              <a:ln w="6350">
                <a:solidFill>
                  <a:sysClr val="windowText" lastClr="000000"/>
                </a:solidFill>
              </a:ln>
              <a:solidFill>
                <a:srgbClr val="65D7FF"/>
              </a:solidFill>
              <a:effectLst>
                <a:outerShdw blurRad="50800" dist="50800" algn="br" rotWithShape="0">
                  <a:schemeClr val="tx1"/>
                </a:outerShdw>
              </a:effectLst>
              <a:latin typeface="Geometr231 BT" panose="020D0402020204020903" pitchFamily="34" charset="0"/>
            </a:endParaRPr>
          </a:p>
        </p:txBody>
      </p:sp>
      <p:sp>
        <p:nvSpPr>
          <p:cNvPr id="10" name="Title 8"/>
          <p:cNvSpPr txBox="1">
            <a:spLocks/>
          </p:cNvSpPr>
          <p:nvPr/>
        </p:nvSpPr>
        <p:spPr>
          <a:xfrm>
            <a:off x="752475" y="228600"/>
            <a:ext cx="7639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Salvation </a:t>
            </a: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by</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 </a:t>
            </a: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Grace</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
        <p:nvSpPr>
          <p:cNvPr id="7" name="TextBox 6"/>
          <p:cNvSpPr txBox="1"/>
          <p:nvPr/>
        </p:nvSpPr>
        <p:spPr>
          <a:xfrm>
            <a:off x="5216026" y="1567220"/>
            <a:ext cx="3689267" cy="2308324"/>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“while we were yet sinners…”</a:t>
            </a:r>
          </a:p>
          <a:p>
            <a:r>
              <a:rPr lang="en-US" sz="48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48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a:t>
            </a:r>
            <a:r>
              <a:rPr lang="en-US" sz="48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Romans 5:8</a:t>
            </a:r>
            <a:r>
              <a:rPr lang="en-US" sz="48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 </a:t>
            </a:r>
            <a:endParaRPr lang="en-US" sz="4800" b="1" dirty="0">
              <a:ln w="6350">
                <a:solidFill>
                  <a:sysClr val="windowText" lastClr="000000"/>
                </a:solidFill>
              </a:ln>
              <a:solidFill>
                <a:srgbClr val="65D7FF"/>
              </a:solidFill>
              <a:effectLst>
                <a:outerShdw blurRad="50800" dist="50800" algn="br" rotWithShape="0">
                  <a:schemeClr val="tx1"/>
                </a:outerShdw>
              </a:effectLst>
              <a:latin typeface="Geometr231 BT" panose="020D0402020204020903" pitchFamily="34" charset="0"/>
            </a:endParaRPr>
          </a:p>
        </p:txBody>
      </p:sp>
      <p:sp>
        <p:nvSpPr>
          <p:cNvPr id="8" name="TextBox 7"/>
          <p:cNvSpPr txBox="1"/>
          <p:nvPr/>
        </p:nvSpPr>
        <p:spPr>
          <a:xfrm>
            <a:off x="3307557" y="5587305"/>
            <a:ext cx="2528887" cy="923330"/>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54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Context</a:t>
            </a:r>
            <a:endParaRPr lang="en-US" sz="54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1005790063"/>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7" name="Title 8"/>
          <p:cNvSpPr txBox="1">
            <a:spLocks/>
          </p:cNvSpPr>
          <p:nvPr/>
        </p:nvSpPr>
        <p:spPr>
          <a:xfrm>
            <a:off x="914400" y="237699"/>
            <a:ext cx="7315200" cy="3276600"/>
          </a:xfrm>
          <a:prstGeom prst="rect">
            <a:avLst/>
          </a:prstGeom>
          <a:noFill/>
          <a:ln w="6350" cap="rnd">
            <a:noFill/>
          </a:ln>
          <a:effectLst>
            <a:softEdge rad="3175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The Ten Most Misunderstood Words in the Bible</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7500" t="35488" r="16667" b="25929"/>
          <a:stretch/>
        </p:blipFill>
        <p:spPr>
          <a:xfrm>
            <a:off x="2247188" y="3524535"/>
            <a:ext cx="4649623" cy="2066499"/>
          </a:xfrm>
          <a:prstGeom prst="rect">
            <a:avLst/>
          </a:prstGeom>
          <a:effectLst>
            <a:softEdge rad="215900"/>
          </a:effectLst>
        </p:spPr>
      </p:pic>
    </p:spTree>
    <p:extLst>
      <p:ext uri="{BB962C8B-B14F-4D97-AF65-F5344CB8AC3E}">
        <p14:creationId xmlns:p14="http://schemas.microsoft.com/office/powerpoint/2010/main" val="2440867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childTnLst>
                          </p:cTn>
                        </p:par>
                        <p:par>
                          <p:cTn id="10" fill="hold">
                            <p:stCondLst>
                              <p:cond delay="1250"/>
                            </p:stCondLst>
                            <p:childTnLst>
                              <p:par>
                                <p:cTn id="11" presetID="42" presetClass="entr" presetSubtype="0" fill="hold" nodeType="afterEffect">
                                  <p:stCondLst>
                                    <p:cond delay="50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6" name="TextBox 5"/>
          <p:cNvSpPr txBox="1"/>
          <p:nvPr/>
        </p:nvSpPr>
        <p:spPr>
          <a:xfrm>
            <a:off x="428625" y="1331466"/>
            <a:ext cx="4448175" cy="3785652"/>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“made </a:t>
            </a:r>
            <a:r>
              <a:rPr lang="en-US" sz="48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us alive together with Christ (by grace you have been saved</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48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(Ephesians 2:5b) </a:t>
            </a:r>
            <a:endParaRPr lang="en-US" sz="4800" b="1" dirty="0">
              <a:ln w="6350">
                <a:solidFill>
                  <a:sysClr val="windowText" lastClr="000000"/>
                </a:solidFill>
              </a:ln>
              <a:solidFill>
                <a:srgbClr val="65D7FF"/>
              </a:solidFill>
              <a:effectLst>
                <a:outerShdw blurRad="50800" dist="50800" algn="br" rotWithShape="0">
                  <a:schemeClr val="tx1"/>
                </a:outerShdw>
              </a:effectLst>
              <a:latin typeface="Geometr231 BT" panose="020D0402020204020903" pitchFamily="34" charset="0"/>
            </a:endParaRPr>
          </a:p>
        </p:txBody>
      </p:sp>
      <p:sp>
        <p:nvSpPr>
          <p:cNvPr id="10" name="Title 8"/>
          <p:cNvSpPr txBox="1">
            <a:spLocks/>
          </p:cNvSpPr>
          <p:nvPr/>
        </p:nvSpPr>
        <p:spPr>
          <a:xfrm>
            <a:off x="752475" y="228600"/>
            <a:ext cx="7639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Salvation </a:t>
            </a: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by</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 </a:t>
            </a: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Grace</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
        <p:nvSpPr>
          <p:cNvPr id="7" name="TextBox 6"/>
          <p:cNvSpPr txBox="1"/>
          <p:nvPr/>
        </p:nvSpPr>
        <p:spPr>
          <a:xfrm>
            <a:off x="5080629" y="1390607"/>
            <a:ext cx="4152544" cy="4154984"/>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r>
              <a:rPr lang="en-US" sz="4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“that </a:t>
            </a:r>
            <a:r>
              <a:rPr lang="en-US" sz="44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whoever believes in Him should not perish but have everlasting </a:t>
            </a:r>
            <a:r>
              <a:rPr lang="en-US" sz="4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life.”</a:t>
            </a:r>
            <a:endParaRPr lang="en-US" sz="44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a:p>
            <a:r>
              <a:rPr lang="en-US" sz="44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    (</a:t>
            </a:r>
            <a:r>
              <a:rPr lang="en-US" sz="44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John </a:t>
            </a:r>
            <a:r>
              <a:rPr lang="en-US" sz="44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3:16b)</a:t>
            </a:r>
            <a:endParaRPr lang="en-US" sz="4400" b="1" dirty="0">
              <a:ln w="6350">
                <a:solidFill>
                  <a:sysClr val="windowText" lastClr="000000"/>
                </a:solidFill>
              </a:ln>
              <a:solidFill>
                <a:srgbClr val="65D7FF"/>
              </a:solidFill>
              <a:effectLst>
                <a:outerShdw blurRad="50800" dist="50800" algn="br" rotWithShape="0">
                  <a:schemeClr val="tx1"/>
                </a:outerShdw>
              </a:effectLst>
              <a:latin typeface="Geometr231 BT" panose="020D0402020204020903" pitchFamily="34" charset="0"/>
            </a:endParaRPr>
          </a:p>
        </p:txBody>
      </p:sp>
      <p:sp>
        <p:nvSpPr>
          <p:cNvPr id="8" name="TextBox 7"/>
          <p:cNvSpPr txBox="1"/>
          <p:nvPr/>
        </p:nvSpPr>
        <p:spPr>
          <a:xfrm>
            <a:off x="1295400" y="5587305"/>
            <a:ext cx="6553200" cy="923330"/>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r>
              <a:rPr lang="en-US" sz="54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made alive</a:t>
            </a:r>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 Salvation</a:t>
            </a:r>
            <a:endParaRPr lang="en-US" sz="54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3022584778"/>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6" name="TextBox 5"/>
          <p:cNvSpPr txBox="1"/>
          <p:nvPr/>
        </p:nvSpPr>
        <p:spPr>
          <a:xfrm>
            <a:off x="428625" y="1331466"/>
            <a:ext cx="8286750" cy="2400657"/>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So God did </a:t>
            </a:r>
            <a:r>
              <a:rPr lang="en-US" sz="50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favor</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us by bringing us the message that they might believe it and be made alive; saved.</a:t>
            </a:r>
            <a:endParaRPr lang="en-US" sz="5000" b="1" dirty="0">
              <a:ln w="6350">
                <a:solidFill>
                  <a:sysClr val="windowText" lastClr="000000"/>
                </a:solidFill>
              </a:ln>
              <a:solidFill>
                <a:srgbClr val="65D7FF"/>
              </a:solidFill>
              <a:effectLst>
                <a:outerShdw blurRad="50800" dist="50800" algn="br" rotWithShape="0">
                  <a:schemeClr val="tx1"/>
                </a:outerShdw>
              </a:effectLst>
              <a:latin typeface="Geometr231 BT" panose="020D0402020204020903" pitchFamily="34" charset="0"/>
            </a:endParaRPr>
          </a:p>
        </p:txBody>
      </p:sp>
      <p:sp>
        <p:nvSpPr>
          <p:cNvPr id="9" name="TextBox 8"/>
          <p:cNvSpPr txBox="1"/>
          <p:nvPr/>
        </p:nvSpPr>
        <p:spPr>
          <a:xfrm>
            <a:off x="642938" y="3910066"/>
            <a:ext cx="8286750" cy="923330"/>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“by-</a:t>
            </a:r>
            <a:r>
              <a:rPr lang="en-US" sz="54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favor</a:t>
            </a:r>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-through-</a:t>
            </a:r>
            <a:r>
              <a:rPr lang="en-US" sz="5400" b="1" dirty="0" smtClean="0">
                <a:ln w="6350">
                  <a:solidFill>
                    <a:sysClr val="windowText" lastClr="000000"/>
                  </a:solidFill>
                </a:ln>
                <a:solidFill>
                  <a:srgbClr val="65D7FF"/>
                </a:solidFill>
                <a:effectLst>
                  <a:outerShdw blurRad="50800" dist="50800" algn="br" rotWithShape="0">
                    <a:schemeClr val="tx1"/>
                  </a:outerShdw>
                </a:effectLst>
                <a:latin typeface="Geometr231 BT" panose="020D0402020204020903" pitchFamily="34" charset="0"/>
              </a:rPr>
              <a:t>faith</a:t>
            </a:r>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-salvation”</a:t>
            </a:r>
            <a:endParaRPr lang="en-US" sz="54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endParaRPr>
          </a:p>
        </p:txBody>
      </p:sp>
      <p:sp>
        <p:nvSpPr>
          <p:cNvPr id="10" name="Title 8"/>
          <p:cNvSpPr txBox="1">
            <a:spLocks/>
          </p:cNvSpPr>
          <p:nvPr/>
        </p:nvSpPr>
        <p:spPr>
          <a:xfrm>
            <a:off x="752475" y="228600"/>
            <a:ext cx="7639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Salvation </a:t>
            </a: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by</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 </a:t>
            </a: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Grace</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
        <p:nvSpPr>
          <p:cNvPr id="7" name="TextBox 6"/>
          <p:cNvSpPr txBox="1"/>
          <p:nvPr/>
        </p:nvSpPr>
        <p:spPr>
          <a:xfrm>
            <a:off x="2005013" y="4922368"/>
            <a:ext cx="5562600" cy="923330"/>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“it is the </a:t>
            </a:r>
            <a:r>
              <a:rPr lang="en-US" sz="54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gift</a:t>
            </a:r>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of God”</a:t>
            </a:r>
            <a:endParaRPr lang="en-US" sz="54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82801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6" name="TextBox 5"/>
          <p:cNvSpPr txBox="1"/>
          <p:nvPr/>
        </p:nvSpPr>
        <p:spPr>
          <a:xfrm>
            <a:off x="671513" y="1533099"/>
            <a:ext cx="7800975" cy="2308324"/>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“So </a:t>
            </a:r>
            <a:r>
              <a:rPr lang="en-US" sz="48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then faith comes by hearing, and hearing by the word of God</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48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a:t>
            </a:r>
            <a:r>
              <a:rPr lang="en-US" sz="48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Rom </a:t>
            </a:r>
            <a:r>
              <a:rPr lang="en-US" sz="48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10:17)</a:t>
            </a:r>
            <a:endParaRPr lang="en-US" sz="4800" b="1" dirty="0">
              <a:ln w="6350">
                <a:solidFill>
                  <a:sysClr val="windowText" lastClr="000000"/>
                </a:solidFill>
              </a:ln>
              <a:solidFill>
                <a:srgbClr val="65D7FF"/>
              </a:solidFill>
              <a:effectLst>
                <a:outerShdw blurRad="50800" dist="50800" algn="br" rotWithShape="0">
                  <a:schemeClr val="tx1"/>
                </a:outerShdw>
              </a:effectLst>
              <a:latin typeface="Geometr231 BT" panose="020D0402020204020903" pitchFamily="34" charset="0"/>
            </a:endParaRPr>
          </a:p>
        </p:txBody>
      </p:sp>
      <p:sp>
        <p:nvSpPr>
          <p:cNvPr id="10" name="Title 8"/>
          <p:cNvSpPr txBox="1">
            <a:spLocks/>
          </p:cNvSpPr>
          <p:nvPr/>
        </p:nvSpPr>
        <p:spPr>
          <a:xfrm>
            <a:off x="752475" y="228600"/>
            <a:ext cx="7639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Salvation </a:t>
            </a: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through Faith</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
        <p:nvSpPr>
          <p:cNvPr id="9" name="TextBox 8"/>
          <p:cNvSpPr txBox="1"/>
          <p:nvPr/>
        </p:nvSpPr>
        <p:spPr>
          <a:xfrm>
            <a:off x="1100138" y="3890539"/>
            <a:ext cx="6943725" cy="1754326"/>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Saved </a:t>
            </a:r>
            <a:r>
              <a:rPr lang="en-US" sz="54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though believing </a:t>
            </a:r>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the Word which was heard.</a:t>
            </a:r>
          </a:p>
        </p:txBody>
      </p:sp>
      <p:sp>
        <p:nvSpPr>
          <p:cNvPr id="11" name="TextBox 10"/>
          <p:cNvSpPr txBox="1"/>
          <p:nvPr/>
        </p:nvSpPr>
        <p:spPr>
          <a:xfrm>
            <a:off x="533400" y="5644865"/>
            <a:ext cx="8458200" cy="923330"/>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But how was it heard</a:t>
            </a:r>
            <a:r>
              <a:rPr lang="en-US" sz="54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 </a:t>
            </a:r>
            <a:r>
              <a:rPr lang="en-US" sz="48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(10:13)</a:t>
            </a:r>
            <a:endParaRPr lang="en-US" sz="48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4134513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75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left)">
                                      <p:cBhvr>
                                        <p:cTn id="17" dur="75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9" name="TextBox 8"/>
          <p:cNvSpPr txBox="1"/>
          <p:nvPr/>
        </p:nvSpPr>
        <p:spPr>
          <a:xfrm>
            <a:off x="304800" y="1331178"/>
            <a:ext cx="8534400" cy="5078313"/>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We are saved by </a:t>
            </a:r>
            <a:r>
              <a:rPr lang="en-US" sz="54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calling</a:t>
            </a:r>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on the L</a:t>
            </a:r>
            <a:r>
              <a:rPr lang="en-US" sz="4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ORD,</a:t>
            </a:r>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through </a:t>
            </a:r>
            <a:r>
              <a:rPr lang="en-US" sz="54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believing</a:t>
            </a:r>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the Word which we </a:t>
            </a:r>
            <a:r>
              <a:rPr lang="en-US" sz="54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heard</a:t>
            </a:r>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from the preacher that was </a:t>
            </a:r>
            <a:r>
              <a:rPr lang="en-US" sz="54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sent</a:t>
            </a:r>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from God, who by His</a:t>
            </a:r>
            <a:r>
              <a:rPr lang="en-US" sz="54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 grace/favor </a:t>
            </a:r>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was sent to preach the good news. </a:t>
            </a:r>
            <a:r>
              <a:rPr lang="en-US" sz="32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(10:13-15)</a:t>
            </a:r>
            <a:r>
              <a:rPr lang="en-US" sz="4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 </a:t>
            </a:r>
            <a:endParaRPr lang="en-US" sz="48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
        <p:nvSpPr>
          <p:cNvPr id="7" name="Title 8"/>
          <p:cNvSpPr txBox="1">
            <a:spLocks/>
          </p:cNvSpPr>
          <p:nvPr/>
        </p:nvSpPr>
        <p:spPr>
          <a:xfrm>
            <a:off x="752475" y="228600"/>
            <a:ext cx="7639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Salvation </a:t>
            </a: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by Grace</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Tree>
    <p:extLst>
      <p:ext uri="{BB962C8B-B14F-4D97-AF65-F5344CB8AC3E}">
        <p14:creationId xmlns:p14="http://schemas.microsoft.com/office/powerpoint/2010/main" val="1567955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6" name="TextBox 5"/>
          <p:cNvSpPr txBox="1"/>
          <p:nvPr/>
        </p:nvSpPr>
        <p:spPr>
          <a:xfrm>
            <a:off x="428625" y="1331466"/>
            <a:ext cx="8286750" cy="2400657"/>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“Now </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to him who works, the wages are not counted as </a:t>
            </a:r>
            <a:r>
              <a:rPr lang="en-US" sz="5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grace</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but as debt</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5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(Romans 4:4) </a:t>
            </a:r>
            <a:endParaRPr lang="en-US" sz="5000" b="1" dirty="0">
              <a:ln w="6350">
                <a:solidFill>
                  <a:sysClr val="windowText" lastClr="000000"/>
                </a:solidFill>
              </a:ln>
              <a:solidFill>
                <a:srgbClr val="65D7FF"/>
              </a:solidFill>
              <a:effectLst>
                <a:outerShdw blurRad="50800" dist="50800" algn="br" rotWithShape="0">
                  <a:schemeClr val="tx1"/>
                </a:outerShdw>
              </a:effectLst>
              <a:latin typeface="Geometr231 BT" panose="020D0402020204020903" pitchFamily="34" charset="0"/>
            </a:endParaRPr>
          </a:p>
        </p:txBody>
      </p:sp>
      <p:sp>
        <p:nvSpPr>
          <p:cNvPr id="9" name="TextBox 8"/>
          <p:cNvSpPr txBox="1"/>
          <p:nvPr/>
        </p:nvSpPr>
        <p:spPr>
          <a:xfrm>
            <a:off x="328613" y="3886200"/>
            <a:ext cx="8486775" cy="2585323"/>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The </a:t>
            </a:r>
            <a:r>
              <a:rPr lang="en-US" sz="54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gift</a:t>
            </a:r>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of eternal life is never merited or earned. Good works are </a:t>
            </a:r>
            <a:r>
              <a:rPr lang="en-US" sz="5400" b="1" u="sng"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not</a:t>
            </a:r>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counted toward salvation. </a:t>
            </a:r>
            <a:endParaRPr lang="en-US" sz="54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endParaRPr>
          </a:p>
        </p:txBody>
      </p:sp>
      <p:sp>
        <p:nvSpPr>
          <p:cNvPr id="10" name="Title 8"/>
          <p:cNvSpPr txBox="1">
            <a:spLocks/>
          </p:cNvSpPr>
          <p:nvPr/>
        </p:nvSpPr>
        <p:spPr>
          <a:xfrm>
            <a:off x="752475" y="228600"/>
            <a:ext cx="7639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Salvation </a:t>
            </a: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by</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 </a:t>
            </a: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Grace</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Tree>
    <p:extLst>
      <p:ext uri="{BB962C8B-B14F-4D97-AF65-F5344CB8AC3E}">
        <p14:creationId xmlns:p14="http://schemas.microsoft.com/office/powerpoint/2010/main" val="3096642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6" name="TextBox 5"/>
          <p:cNvSpPr txBox="1"/>
          <p:nvPr/>
        </p:nvSpPr>
        <p:spPr>
          <a:xfrm>
            <a:off x="428625" y="1331466"/>
            <a:ext cx="8286750" cy="2400657"/>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“And </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if by </a:t>
            </a:r>
            <a:r>
              <a:rPr lang="en-US" sz="5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grace</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then it is no longer of works; otherwise </a:t>
            </a:r>
            <a:r>
              <a:rPr lang="en-US" sz="5000" b="1" dirty="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grace</a:t>
            </a:r>
            <a:r>
              <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is no longer </a:t>
            </a:r>
            <a:r>
              <a:rPr lang="en-US" sz="50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grace</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5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(Romans 11:6) </a:t>
            </a:r>
            <a:endParaRPr lang="en-US" sz="5000" b="1" dirty="0">
              <a:ln w="6350">
                <a:solidFill>
                  <a:sysClr val="windowText" lastClr="000000"/>
                </a:solidFill>
              </a:ln>
              <a:solidFill>
                <a:srgbClr val="65D7FF"/>
              </a:solidFill>
              <a:effectLst>
                <a:outerShdw blurRad="50800" dist="50800" algn="br" rotWithShape="0">
                  <a:schemeClr val="tx1"/>
                </a:outerShdw>
              </a:effectLst>
              <a:latin typeface="Geometr231 BT" panose="020D0402020204020903" pitchFamily="34" charset="0"/>
            </a:endParaRPr>
          </a:p>
        </p:txBody>
      </p:sp>
      <p:sp>
        <p:nvSpPr>
          <p:cNvPr id="10" name="Title 8"/>
          <p:cNvSpPr txBox="1">
            <a:spLocks/>
          </p:cNvSpPr>
          <p:nvPr/>
        </p:nvSpPr>
        <p:spPr>
          <a:xfrm>
            <a:off x="752475" y="228600"/>
            <a:ext cx="7639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Salvation </a:t>
            </a: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by</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 </a:t>
            </a: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Grace</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
        <p:nvSpPr>
          <p:cNvPr id="7" name="TextBox 6"/>
          <p:cNvSpPr txBox="1"/>
          <p:nvPr/>
        </p:nvSpPr>
        <p:spPr>
          <a:xfrm>
            <a:off x="964407" y="3886200"/>
            <a:ext cx="7215186" cy="2585323"/>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54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Grace</a:t>
            </a:r>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is a used in the sense of a </a:t>
            </a:r>
            <a:r>
              <a:rPr lang="en-US" sz="54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gift</a:t>
            </a:r>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or </a:t>
            </a:r>
            <a:r>
              <a:rPr lang="en-US" sz="54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unmerited favor </a:t>
            </a:r>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in contrast to wages. </a:t>
            </a:r>
            <a:endParaRPr lang="en-US" sz="54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63275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6" name="TextBox 5"/>
          <p:cNvSpPr txBox="1"/>
          <p:nvPr/>
        </p:nvSpPr>
        <p:spPr>
          <a:xfrm>
            <a:off x="428625" y="1331466"/>
            <a:ext cx="8286750" cy="3170099"/>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But the </a:t>
            </a:r>
            <a:r>
              <a:rPr lang="en-US" sz="50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favor</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that results in the message being proclaimed is some-times given in response to the actions or attitudes of unbelievers.</a:t>
            </a:r>
            <a:endParaRPr lang="en-US" sz="5000" b="1" dirty="0">
              <a:ln w="6350">
                <a:solidFill>
                  <a:sysClr val="windowText" lastClr="000000"/>
                </a:solidFill>
              </a:ln>
              <a:solidFill>
                <a:srgbClr val="65D7FF"/>
              </a:solidFill>
              <a:effectLst>
                <a:outerShdw blurRad="50800" dist="50800" algn="br" rotWithShape="0">
                  <a:schemeClr val="tx1"/>
                </a:outerShdw>
              </a:effectLst>
              <a:latin typeface="Geometr231 BT" panose="020D0402020204020903" pitchFamily="34" charset="0"/>
            </a:endParaRPr>
          </a:p>
        </p:txBody>
      </p:sp>
      <p:sp>
        <p:nvSpPr>
          <p:cNvPr id="10" name="Title 8"/>
          <p:cNvSpPr txBox="1">
            <a:spLocks/>
          </p:cNvSpPr>
          <p:nvPr/>
        </p:nvSpPr>
        <p:spPr>
          <a:xfrm>
            <a:off x="752475" y="228600"/>
            <a:ext cx="7639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Salvation </a:t>
            </a: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by</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 </a:t>
            </a: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Grace</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
        <p:nvSpPr>
          <p:cNvPr id="7" name="TextBox 6"/>
          <p:cNvSpPr txBox="1"/>
          <p:nvPr/>
        </p:nvSpPr>
        <p:spPr>
          <a:xfrm>
            <a:off x="671512" y="4909701"/>
            <a:ext cx="7800975" cy="923330"/>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5400" b="1" u="sng"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Case Under Review</a:t>
            </a:r>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54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Cornelius</a:t>
            </a:r>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endParaRPr lang="en-US" sz="54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52494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6" name="TextBox 5"/>
          <p:cNvSpPr txBox="1"/>
          <p:nvPr/>
        </p:nvSpPr>
        <p:spPr>
          <a:xfrm>
            <a:off x="428625" y="1304499"/>
            <a:ext cx="8286750" cy="3785652"/>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r>
              <a:rPr lang="en-US" sz="48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Peter</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said to </a:t>
            </a:r>
            <a:r>
              <a:rPr lang="en-US" sz="48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Cornelius</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and his </a:t>
            </a:r>
            <a:r>
              <a:rPr lang="en-US" sz="48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Gentile household</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“But </a:t>
            </a:r>
            <a:r>
              <a:rPr lang="en-US" sz="48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in every nation whoever fears Him and works righteousness is accepted by Him</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48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(Acts 10:35) </a:t>
            </a:r>
            <a:endParaRPr lang="en-US" sz="4800" b="1" dirty="0">
              <a:ln w="6350">
                <a:solidFill>
                  <a:sysClr val="windowText" lastClr="000000"/>
                </a:solidFill>
              </a:ln>
              <a:solidFill>
                <a:srgbClr val="65D7FF"/>
              </a:solidFill>
              <a:effectLst>
                <a:outerShdw blurRad="50800" dist="50800" algn="br" rotWithShape="0">
                  <a:schemeClr val="tx1"/>
                </a:outerShdw>
              </a:effectLst>
              <a:latin typeface="Geometr231 BT" panose="020D0402020204020903" pitchFamily="34" charset="0"/>
            </a:endParaRPr>
          </a:p>
        </p:txBody>
      </p:sp>
      <p:sp>
        <p:nvSpPr>
          <p:cNvPr id="10" name="Title 8"/>
          <p:cNvSpPr txBox="1">
            <a:spLocks/>
          </p:cNvSpPr>
          <p:nvPr/>
        </p:nvSpPr>
        <p:spPr>
          <a:xfrm>
            <a:off x="752475" y="228600"/>
            <a:ext cx="7639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Salvation </a:t>
            </a: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by</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 </a:t>
            </a: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Grace</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
        <p:nvSpPr>
          <p:cNvPr id="7" name="TextBox 6"/>
          <p:cNvSpPr txBox="1"/>
          <p:nvPr/>
        </p:nvSpPr>
        <p:spPr>
          <a:xfrm>
            <a:off x="214313" y="5029200"/>
            <a:ext cx="8715375" cy="1631216"/>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49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In some cases God </a:t>
            </a:r>
            <a:r>
              <a:rPr lang="en-US" sz="4900" b="1"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acts </a:t>
            </a:r>
            <a:r>
              <a:rPr lang="en-US" sz="4900" b="1"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favorably</a:t>
            </a:r>
            <a:r>
              <a:rPr lang="en-US" sz="4900" b="1"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49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by bringing the message of life to people. </a:t>
            </a:r>
            <a:endParaRPr lang="en-US" sz="49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454832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6" name="TextBox 5"/>
          <p:cNvSpPr txBox="1"/>
          <p:nvPr/>
        </p:nvSpPr>
        <p:spPr>
          <a:xfrm>
            <a:off x="428625" y="1304499"/>
            <a:ext cx="8286750" cy="3785652"/>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r>
              <a:rPr lang="en-US" sz="48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Peter</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said to </a:t>
            </a:r>
            <a:r>
              <a:rPr lang="en-US" sz="48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Cornelius</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and his </a:t>
            </a:r>
            <a:r>
              <a:rPr lang="en-US" sz="48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Gentile household</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“But </a:t>
            </a:r>
            <a:r>
              <a:rPr lang="en-US" sz="48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in every nation whoever fears Him and works righteousness is accepted by Him</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48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(Acts 10:35) </a:t>
            </a:r>
            <a:endParaRPr lang="en-US" sz="4800" b="1" dirty="0">
              <a:ln w="6350">
                <a:solidFill>
                  <a:sysClr val="windowText" lastClr="000000"/>
                </a:solidFill>
              </a:ln>
              <a:solidFill>
                <a:srgbClr val="65D7FF"/>
              </a:solidFill>
              <a:effectLst>
                <a:outerShdw blurRad="50800" dist="50800" algn="br" rotWithShape="0">
                  <a:schemeClr val="tx1"/>
                </a:outerShdw>
              </a:effectLst>
              <a:latin typeface="Geometr231 BT" panose="020D0402020204020903" pitchFamily="34" charset="0"/>
            </a:endParaRPr>
          </a:p>
        </p:txBody>
      </p:sp>
      <p:sp>
        <p:nvSpPr>
          <p:cNvPr id="10" name="Title 8"/>
          <p:cNvSpPr txBox="1">
            <a:spLocks/>
          </p:cNvSpPr>
          <p:nvPr/>
        </p:nvSpPr>
        <p:spPr>
          <a:xfrm>
            <a:off x="752475" y="228600"/>
            <a:ext cx="7639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Salvation </a:t>
            </a: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by</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 </a:t>
            </a: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Grace</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
        <p:nvSpPr>
          <p:cNvPr id="7" name="TextBox 6"/>
          <p:cNvSpPr txBox="1"/>
          <p:nvPr/>
        </p:nvSpPr>
        <p:spPr>
          <a:xfrm>
            <a:off x="290974" y="5089014"/>
            <a:ext cx="8562051" cy="1631216"/>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God’s </a:t>
            </a:r>
            <a:r>
              <a:rPr lang="en-US" sz="50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grace</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is </a:t>
            </a:r>
            <a:r>
              <a:rPr lang="en-US" sz="5000" b="1" u="sng"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not</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arbitrary, not apart from our attitudes and actions. </a:t>
            </a:r>
            <a:endPar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3206251983"/>
      </p:ext>
    </p:extLst>
  </p:cSld>
  <p:clrMapOvr>
    <a:masterClrMapping/>
  </p:clrMapOvr>
  <p:transition spd="slow">
    <p:strips dir="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6" name="TextBox 5"/>
          <p:cNvSpPr txBox="1"/>
          <p:nvPr/>
        </p:nvSpPr>
        <p:spPr>
          <a:xfrm>
            <a:off x="428625" y="1304499"/>
            <a:ext cx="8286750" cy="4524315"/>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Under </a:t>
            </a:r>
            <a:r>
              <a:rPr lang="en-US" sz="48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Calvinism</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4800" b="1" dirty="0" err="1"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Dortism</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or  </a:t>
            </a:r>
            <a:r>
              <a:rPr lang="en-US" sz="48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Reformed Doctrine </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God arbitrarily, [that is randomly or for some uniformed reason know to man], causes a given person to be born again.</a:t>
            </a:r>
            <a:endParaRPr lang="en-US" sz="4800" b="1" dirty="0">
              <a:ln w="6350">
                <a:solidFill>
                  <a:sysClr val="windowText" lastClr="000000"/>
                </a:solidFill>
              </a:ln>
              <a:solidFill>
                <a:srgbClr val="65D7FF"/>
              </a:solidFill>
              <a:effectLst>
                <a:outerShdw blurRad="50800" dist="50800" algn="br" rotWithShape="0">
                  <a:schemeClr val="tx1"/>
                </a:outerShdw>
              </a:effectLst>
              <a:latin typeface="Geometr231 BT" panose="020D0402020204020903" pitchFamily="34" charset="0"/>
            </a:endParaRPr>
          </a:p>
        </p:txBody>
      </p:sp>
      <p:sp>
        <p:nvSpPr>
          <p:cNvPr id="10" name="Title 8"/>
          <p:cNvSpPr txBox="1">
            <a:spLocks/>
          </p:cNvSpPr>
          <p:nvPr/>
        </p:nvSpPr>
        <p:spPr>
          <a:xfrm>
            <a:off x="752475" y="228600"/>
            <a:ext cx="7639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Salvation </a:t>
            </a: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by</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 </a:t>
            </a: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Grace</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Tree>
    <p:extLst>
      <p:ext uri="{BB962C8B-B14F-4D97-AF65-F5344CB8AC3E}">
        <p14:creationId xmlns:p14="http://schemas.microsoft.com/office/powerpoint/2010/main" val="2316127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7" name="Title 8"/>
          <p:cNvSpPr txBox="1">
            <a:spLocks/>
          </p:cNvSpPr>
          <p:nvPr/>
        </p:nvSpPr>
        <p:spPr>
          <a:xfrm>
            <a:off x="1066800" y="228600"/>
            <a:ext cx="70104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a:t>
            </a:r>
            <a:r>
              <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i</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 </a:t>
            </a: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Grace</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0836" y="1323833"/>
            <a:ext cx="3881082" cy="2910812"/>
          </a:xfrm>
          <a:prstGeom prst="rect">
            <a:avLst/>
          </a:prstGeom>
          <a:ln w="38100">
            <a:solidFill>
              <a:schemeClr val="bg1"/>
            </a:solid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966" y="1323833"/>
            <a:ext cx="3848668" cy="2886501"/>
          </a:xfrm>
          <a:prstGeom prst="rect">
            <a:avLst/>
          </a:prstGeom>
          <a:ln w="38100">
            <a:solidFill>
              <a:schemeClr val="bg1"/>
            </a:solidFill>
          </a:ln>
        </p:spPr>
      </p:pic>
    </p:spTree>
    <p:extLst>
      <p:ext uri="{BB962C8B-B14F-4D97-AF65-F5344CB8AC3E}">
        <p14:creationId xmlns:p14="http://schemas.microsoft.com/office/powerpoint/2010/main" val="11735890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0-#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750" fill="hold"/>
                                        <p:tgtEl>
                                          <p:spTgt spid="3"/>
                                        </p:tgtEl>
                                        <p:attrNameLst>
                                          <p:attrName>ppt_x</p:attrName>
                                        </p:attrNameLst>
                                      </p:cBhvr>
                                      <p:tavLst>
                                        <p:tav tm="0">
                                          <p:val>
                                            <p:strVal val="1+#ppt_w/2"/>
                                          </p:val>
                                        </p:tav>
                                        <p:tav tm="100000">
                                          <p:val>
                                            <p:strVal val="#ppt_x"/>
                                          </p:val>
                                        </p:tav>
                                      </p:tavLst>
                                    </p:anim>
                                    <p:anim calcmode="lin" valueType="num">
                                      <p:cBhvr additive="base">
                                        <p:cTn id="14" dur="7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6" name="TextBox 5"/>
          <p:cNvSpPr txBox="1"/>
          <p:nvPr/>
        </p:nvSpPr>
        <p:spPr>
          <a:xfrm>
            <a:off x="328613" y="1304499"/>
            <a:ext cx="8486775" cy="4524315"/>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Under </a:t>
            </a:r>
            <a:r>
              <a:rPr lang="en-US" sz="48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Calvinism</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4800" b="1" dirty="0" err="1"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Dortism</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or  </a:t>
            </a:r>
            <a:r>
              <a:rPr lang="en-US" sz="48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Reformed Doctrine </a:t>
            </a:r>
            <a:r>
              <a:rPr lang="en-US" sz="48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m</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an is totally unable to do anything, including believing in Jesus for eternal life. He must first be regenerated [made alive] before he can believe.</a:t>
            </a:r>
            <a:endParaRPr lang="en-US" sz="4800" b="1" dirty="0">
              <a:ln w="6350">
                <a:solidFill>
                  <a:sysClr val="windowText" lastClr="000000"/>
                </a:solidFill>
              </a:ln>
              <a:solidFill>
                <a:srgbClr val="65D7FF"/>
              </a:solidFill>
              <a:effectLst>
                <a:outerShdw blurRad="50800" dist="50800" algn="br" rotWithShape="0">
                  <a:schemeClr val="tx1"/>
                </a:outerShdw>
              </a:effectLst>
              <a:latin typeface="Geometr231 BT" panose="020D0402020204020903" pitchFamily="34" charset="0"/>
            </a:endParaRPr>
          </a:p>
        </p:txBody>
      </p:sp>
      <p:sp>
        <p:nvSpPr>
          <p:cNvPr id="10" name="Title 8"/>
          <p:cNvSpPr txBox="1">
            <a:spLocks/>
          </p:cNvSpPr>
          <p:nvPr/>
        </p:nvSpPr>
        <p:spPr>
          <a:xfrm>
            <a:off x="752475" y="228600"/>
            <a:ext cx="7639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Salvation </a:t>
            </a: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by</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 </a:t>
            </a: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Grace</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Tree>
    <p:extLst>
      <p:ext uri="{BB962C8B-B14F-4D97-AF65-F5344CB8AC3E}">
        <p14:creationId xmlns:p14="http://schemas.microsoft.com/office/powerpoint/2010/main" val="3128065445"/>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6" name="TextBox 5"/>
          <p:cNvSpPr txBox="1"/>
          <p:nvPr/>
        </p:nvSpPr>
        <p:spPr>
          <a:xfrm>
            <a:off x="328613" y="1304499"/>
            <a:ext cx="8486775" cy="3785652"/>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Under </a:t>
            </a:r>
            <a:r>
              <a:rPr lang="en-US" sz="48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Calvinism</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4800" b="1" dirty="0" err="1"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Dortism</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or  </a:t>
            </a:r>
            <a:r>
              <a:rPr lang="en-US" sz="48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Reformed Doctrine </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there is absolutely nothing an unregenerate person can do that moves God to bring him the message of life.</a:t>
            </a:r>
            <a:endParaRPr lang="en-US" sz="4800" b="1" dirty="0">
              <a:ln w="6350">
                <a:solidFill>
                  <a:sysClr val="windowText" lastClr="000000"/>
                </a:solidFill>
              </a:ln>
              <a:solidFill>
                <a:srgbClr val="65D7FF"/>
              </a:solidFill>
              <a:effectLst>
                <a:outerShdw blurRad="50800" dist="50800" algn="br" rotWithShape="0">
                  <a:schemeClr val="tx1"/>
                </a:outerShdw>
              </a:effectLst>
              <a:latin typeface="Geometr231 BT" panose="020D0402020204020903" pitchFamily="34" charset="0"/>
            </a:endParaRPr>
          </a:p>
        </p:txBody>
      </p:sp>
      <p:sp>
        <p:nvSpPr>
          <p:cNvPr id="10" name="Title 8"/>
          <p:cNvSpPr txBox="1">
            <a:spLocks/>
          </p:cNvSpPr>
          <p:nvPr/>
        </p:nvSpPr>
        <p:spPr>
          <a:xfrm>
            <a:off x="752475" y="228600"/>
            <a:ext cx="7639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Salvation </a:t>
            </a: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by</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 </a:t>
            </a: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Grace</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
        <p:nvSpPr>
          <p:cNvPr id="7" name="TextBox 6"/>
          <p:cNvSpPr txBox="1"/>
          <p:nvPr/>
        </p:nvSpPr>
        <p:spPr>
          <a:xfrm>
            <a:off x="1364457" y="5144278"/>
            <a:ext cx="6415087" cy="923330"/>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54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Method-less Evangelism </a:t>
            </a:r>
            <a:endParaRPr lang="en-US" sz="54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1281072056"/>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6" name="TextBox 5"/>
          <p:cNvSpPr txBox="1"/>
          <p:nvPr/>
        </p:nvSpPr>
        <p:spPr>
          <a:xfrm>
            <a:off x="328613" y="1304499"/>
            <a:ext cx="8486775" cy="3046988"/>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Under </a:t>
            </a:r>
            <a:r>
              <a:rPr lang="en-US" sz="48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Arminianism</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or  </a:t>
            </a:r>
            <a:r>
              <a:rPr lang="en-US" sz="48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Methodism </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God favor is unmerited, but eternal life is earned. Salvation requires constant diligence and hard work.</a:t>
            </a:r>
            <a:endParaRPr lang="en-US" sz="4800" b="1" dirty="0">
              <a:ln w="6350">
                <a:solidFill>
                  <a:sysClr val="windowText" lastClr="000000"/>
                </a:solidFill>
              </a:ln>
              <a:solidFill>
                <a:srgbClr val="65D7FF"/>
              </a:solidFill>
              <a:effectLst>
                <a:outerShdw blurRad="50800" dist="50800" algn="br" rotWithShape="0">
                  <a:schemeClr val="tx1"/>
                </a:outerShdw>
              </a:effectLst>
              <a:latin typeface="Geometr231 BT" panose="020D0402020204020903" pitchFamily="34" charset="0"/>
            </a:endParaRPr>
          </a:p>
        </p:txBody>
      </p:sp>
      <p:sp>
        <p:nvSpPr>
          <p:cNvPr id="10" name="Title 8"/>
          <p:cNvSpPr txBox="1">
            <a:spLocks/>
          </p:cNvSpPr>
          <p:nvPr/>
        </p:nvSpPr>
        <p:spPr>
          <a:xfrm>
            <a:off x="752475" y="228600"/>
            <a:ext cx="7639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Salvation </a:t>
            </a: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by</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 </a:t>
            </a: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Grace</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
        <p:nvSpPr>
          <p:cNvPr id="7" name="TextBox 6"/>
          <p:cNvSpPr txBox="1"/>
          <p:nvPr/>
        </p:nvSpPr>
        <p:spPr>
          <a:xfrm>
            <a:off x="1364457" y="5144278"/>
            <a:ext cx="6415087" cy="923330"/>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54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Methodism Evangelism </a:t>
            </a:r>
            <a:endParaRPr lang="en-US" sz="54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182929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6" name="TextBox 5"/>
          <p:cNvSpPr txBox="1"/>
          <p:nvPr/>
        </p:nvSpPr>
        <p:spPr>
          <a:xfrm>
            <a:off x="431005" y="4016804"/>
            <a:ext cx="8281988" cy="1569660"/>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r>
              <a:rPr lang="en-US" sz="48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Arminianism</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 God can do nothing, It’s all up to Man.</a:t>
            </a:r>
            <a:endParaRPr lang="en-US" sz="4800" b="1" dirty="0">
              <a:ln w="6350">
                <a:solidFill>
                  <a:sysClr val="windowText" lastClr="000000"/>
                </a:solidFill>
              </a:ln>
              <a:solidFill>
                <a:srgbClr val="65D7FF"/>
              </a:solidFill>
              <a:effectLst>
                <a:outerShdw blurRad="50800" dist="50800" algn="br" rotWithShape="0">
                  <a:schemeClr val="tx1"/>
                </a:outerShdw>
              </a:effectLst>
              <a:latin typeface="Geometr231 BT" panose="020D0402020204020903" pitchFamily="34" charset="0"/>
            </a:endParaRPr>
          </a:p>
        </p:txBody>
      </p:sp>
      <p:sp>
        <p:nvSpPr>
          <p:cNvPr id="10" name="Title 8"/>
          <p:cNvSpPr txBox="1">
            <a:spLocks/>
          </p:cNvSpPr>
          <p:nvPr/>
        </p:nvSpPr>
        <p:spPr>
          <a:xfrm>
            <a:off x="752475" y="228600"/>
            <a:ext cx="7639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Salvation </a:t>
            </a: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by</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 </a:t>
            </a: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Grace</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
        <p:nvSpPr>
          <p:cNvPr id="7" name="TextBox 6"/>
          <p:cNvSpPr txBox="1"/>
          <p:nvPr/>
        </p:nvSpPr>
        <p:spPr>
          <a:xfrm>
            <a:off x="2053828" y="1377225"/>
            <a:ext cx="5036343" cy="923330"/>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5400" b="1" u="sng"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How to Evangelism </a:t>
            </a:r>
            <a:endParaRPr lang="en-US" sz="5400" b="1" u="sng"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
        <p:nvSpPr>
          <p:cNvPr id="8" name="TextBox 7"/>
          <p:cNvSpPr txBox="1"/>
          <p:nvPr/>
        </p:nvSpPr>
        <p:spPr>
          <a:xfrm>
            <a:off x="431005" y="2373281"/>
            <a:ext cx="8281988" cy="1569660"/>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r>
              <a:rPr lang="en-US" sz="48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Calvinism</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 Man can do nothing, its all up to God.</a:t>
            </a:r>
            <a:endParaRPr lang="en-US" sz="4800" b="1" dirty="0">
              <a:ln w="6350">
                <a:solidFill>
                  <a:sysClr val="windowText" lastClr="000000"/>
                </a:solidFill>
              </a:ln>
              <a:solidFill>
                <a:srgbClr val="65D7FF"/>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2836535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6" name="TextBox 5"/>
          <p:cNvSpPr txBox="1"/>
          <p:nvPr/>
        </p:nvSpPr>
        <p:spPr>
          <a:xfrm>
            <a:off x="328613" y="1304499"/>
            <a:ext cx="8486775" cy="3785652"/>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Under the </a:t>
            </a:r>
            <a:r>
              <a:rPr lang="en-US" sz="48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Free Grace </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perspective</a:t>
            </a:r>
            <a:r>
              <a:rPr lang="en-US" sz="48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 </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an unregenerate person can pray, give, love, humble himself, attend church, all activities that lead God to bring him the message of eternal life.</a:t>
            </a:r>
            <a:endParaRPr lang="en-US" sz="4800" b="1" dirty="0">
              <a:ln w="6350">
                <a:solidFill>
                  <a:sysClr val="windowText" lastClr="000000"/>
                </a:solidFill>
              </a:ln>
              <a:solidFill>
                <a:srgbClr val="65D7FF"/>
              </a:solidFill>
              <a:effectLst>
                <a:outerShdw blurRad="50800" dist="50800" algn="br" rotWithShape="0">
                  <a:schemeClr val="tx1"/>
                </a:outerShdw>
              </a:effectLst>
              <a:latin typeface="Geometr231 BT" panose="020D0402020204020903" pitchFamily="34" charset="0"/>
            </a:endParaRPr>
          </a:p>
        </p:txBody>
      </p:sp>
      <p:sp>
        <p:nvSpPr>
          <p:cNvPr id="10" name="Title 8"/>
          <p:cNvSpPr txBox="1">
            <a:spLocks/>
          </p:cNvSpPr>
          <p:nvPr/>
        </p:nvSpPr>
        <p:spPr>
          <a:xfrm>
            <a:off x="752475" y="228600"/>
            <a:ext cx="7639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Salvation </a:t>
            </a: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by</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 </a:t>
            </a: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Grace</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
        <p:nvSpPr>
          <p:cNvPr id="7" name="TextBox 6"/>
          <p:cNvSpPr txBox="1"/>
          <p:nvPr/>
        </p:nvSpPr>
        <p:spPr>
          <a:xfrm>
            <a:off x="2549128" y="5201313"/>
            <a:ext cx="4045743" cy="923330"/>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54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Free Evangelism </a:t>
            </a:r>
            <a:endParaRPr lang="en-US" sz="54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238615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6" name="TextBox 5"/>
          <p:cNvSpPr txBox="1"/>
          <p:nvPr/>
        </p:nvSpPr>
        <p:spPr>
          <a:xfrm>
            <a:off x="428625" y="1331466"/>
            <a:ext cx="8286750" cy="3170099"/>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The reason God showed</a:t>
            </a:r>
            <a:r>
              <a:rPr lang="en-US" sz="50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 favor </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and sent an angel to </a:t>
            </a:r>
            <a:r>
              <a:rPr lang="en-US" sz="5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Cornelius</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is because of his prayers and his alms giving </a:t>
            </a:r>
            <a:r>
              <a:rPr lang="en-US" sz="5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(Acts 10:4-5)</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endParaRPr lang="en-US" sz="50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endParaRPr>
          </a:p>
        </p:txBody>
      </p:sp>
      <p:sp>
        <p:nvSpPr>
          <p:cNvPr id="10" name="Title 8"/>
          <p:cNvSpPr txBox="1">
            <a:spLocks/>
          </p:cNvSpPr>
          <p:nvPr/>
        </p:nvSpPr>
        <p:spPr>
          <a:xfrm>
            <a:off x="752475" y="228600"/>
            <a:ext cx="7639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Salvation </a:t>
            </a: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by</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 </a:t>
            </a: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Grace</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
        <p:nvSpPr>
          <p:cNvPr id="7" name="TextBox 6"/>
          <p:cNvSpPr txBox="1"/>
          <p:nvPr/>
        </p:nvSpPr>
        <p:spPr>
          <a:xfrm>
            <a:off x="671512" y="4909701"/>
            <a:ext cx="7800975" cy="923330"/>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5400" b="1" u="sng"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Case Under Review</a:t>
            </a:r>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54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Cornelius</a:t>
            </a:r>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endParaRPr lang="en-US" sz="54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308052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6" name="TextBox 5"/>
          <p:cNvSpPr txBox="1"/>
          <p:nvPr/>
        </p:nvSpPr>
        <p:spPr>
          <a:xfrm>
            <a:off x="259557" y="1331466"/>
            <a:ext cx="8624887" cy="3170099"/>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r>
              <a:rPr lang="en-US" sz="49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Cornelius</a:t>
            </a:r>
            <a:r>
              <a:rPr lang="en-US" sz="49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heard the saving message and believed because of his prayers and his alms giving – but these were </a:t>
            </a:r>
            <a:r>
              <a:rPr lang="en-US" sz="4900" b="1" u="sng"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not</a:t>
            </a:r>
            <a:r>
              <a:rPr lang="en-US" sz="49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works in order to earn eternal life.</a:t>
            </a:r>
            <a:endParaRPr lang="en-US" sz="49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endParaRPr>
          </a:p>
        </p:txBody>
      </p:sp>
      <p:sp>
        <p:nvSpPr>
          <p:cNvPr id="10" name="Title 8"/>
          <p:cNvSpPr txBox="1">
            <a:spLocks/>
          </p:cNvSpPr>
          <p:nvPr/>
        </p:nvSpPr>
        <p:spPr>
          <a:xfrm>
            <a:off x="752475" y="228600"/>
            <a:ext cx="7639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Salvation </a:t>
            </a: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by</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 </a:t>
            </a: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Grace</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
        <p:nvSpPr>
          <p:cNvPr id="7" name="TextBox 6"/>
          <p:cNvSpPr txBox="1"/>
          <p:nvPr/>
        </p:nvSpPr>
        <p:spPr>
          <a:xfrm>
            <a:off x="671512" y="4909701"/>
            <a:ext cx="7800975" cy="923330"/>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5400" b="1" u="sng"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Case Under Review</a:t>
            </a:r>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54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Cornelius</a:t>
            </a:r>
            <a:r>
              <a:rPr lang="en-US" sz="54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endParaRPr lang="en-US" sz="54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3775647586"/>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6" name="TextBox 5"/>
          <p:cNvSpPr txBox="1"/>
          <p:nvPr/>
        </p:nvSpPr>
        <p:spPr>
          <a:xfrm>
            <a:off x="259557" y="1331466"/>
            <a:ext cx="8624887" cy="3108543"/>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The unbeliever can seek God and his seeking can move God to bring him the message he needs to </a:t>
            </a:r>
            <a:r>
              <a:rPr lang="en-US" sz="4800" b="1" dirty="0" smtClean="0">
                <a:ln w="6350">
                  <a:solidFill>
                    <a:sysClr val="windowText" lastClr="000000"/>
                  </a:solidFill>
                </a:ln>
                <a:solidFill>
                  <a:srgbClr val="65D7FF"/>
                </a:solidFill>
                <a:effectLst>
                  <a:outerShdw blurRad="50800" dist="50800" algn="br" rotWithShape="0">
                    <a:schemeClr val="tx1"/>
                  </a:outerShdw>
                </a:effectLst>
                <a:latin typeface="Geometr231 BT" panose="020D0402020204020903" pitchFamily="34" charset="0"/>
              </a:rPr>
              <a:t>hear</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and </a:t>
            </a:r>
            <a:r>
              <a:rPr lang="en-US" sz="4800" b="1" dirty="0" smtClean="0">
                <a:ln w="6350">
                  <a:solidFill>
                    <a:sysClr val="windowText" lastClr="000000"/>
                  </a:solidFill>
                </a:ln>
                <a:solidFill>
                  <a:srgbClr val="65D7FF"/>
                </a:solidFill>
                <a:effectLst>
                  <a:outerShdw blurRad="50800" dist="50800" algn="br" rotWithShape="0">
                    <a:schemeClr val="tx1"/>
                  </a:outerShdw>
                </a:effectLst>
                <a:latin typeface="Geometr231 BT" panose="020D0402020204020903" pitchFamily="34" charset="0"/>
              </a:rPr>
              <a:t>believe</a:t>
            </a:r>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to be born again.</a:t>
            </a:r>
            <a:endParaRPr lang="en-US" sz="48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endParaRPr>
          </a:p>
        </p:txBody>
      </p:sp>
      <p:sp>
        <p:nvSpPr>
          <p:cNvPr id="10" name="Title 8"/>
          <p:cNvSpPr txBox="1">
            <a:spLocks/>
          </p:cNvSpPr>
          <p:nvPr/>
        </p:nvSpPr>
        <p:spPr>
          <a:xfrm>
            <a:off x="752475" y="228600"/>
            <a:ext cx="7639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Salvation </a:t>
            </a: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by</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 </a:t>
            </a: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Grace</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
        <p:nvSpPr>
          <p:cNvPr id="7" name="TextBox 6"/>
          <p:cNvSpPr txBox="1"/>
          <p:nvPr/>
        </p:nvSpPr>
        <p:spPr>
          <a:xfrm>
            <a:off x="267518" y="4572000"/>
            <a:ext cx="8616926" cy="1600438"/>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r>
              <a:rPr lang="en-US" sz="49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Eternal life is </a:t>
            </a:r>
            <a:r>
              <a:rPr lang="en-US" sz="4900" b="1" u="sng"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not</a:t>
            </a:r>
            <a:r>
              <a:rPr lang="en-US" sz="49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given in response to an unbeliever’s actions and attitudes.</a:t>
            </a:r>
            <a:endParaRPr lang="en-US" sz="49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3476421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6" name="TextBox 5"/>
          <p:cNvSpPr txBox="1"/>
          <p:nvPr/>
        </p:nvSpPr>
        <p:spPr>
          <a:xfrm>
            <a:off x="255576" y="1340725"/>
            <a:ext cx="8624887" cy="1631216"/>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r>
              <a:rPr lang="en-US" sz="49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“There </a:t>
            </a:r>
            <a:r>
              <a:rPr lang="en-US" sz="49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is none who seeks after God</a:t>
            </a:r>
            <a:r>
              <a:rPr lang="en-US" sz="49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r>
              <a:rPr lang="en-US" sz="49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(Romans 3:11)</a:t>
            </a:r>
            <a:endParaRPr lang="en-US" sz="49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
        <p:nvSpPr>
          <p:cNvPr id="10" name="Title 8"/>
          <p:cNvSpPr txBox="1">
            <a:spLocks/>
          </p:cNvSpPr>
          <p:nvPr/>
        </p:nvSpPr>
        <p:spPr>
          <a:xfrm>
            <a:off x="752475" y="228600"/>
            <a:ext cx="7639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Salvation </a:t>
            </a: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by</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 </a:t>
            </a: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Grace</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
        <p:nvSpPr>
          <p:cNvPr id="7" name="TextBox 6"/>
          <p:cNvSpPr txBox="1"/>
          <p:nvPr/>
        </p:nvSpPr>
        <p:spPr>
          <a:xfrm>
            <a:off x="263537" y="2895600"/>
            <a:ext cx="8616926" cy="3862596"/>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r>
              <a:rPr lang="en-US" sz="48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Man left to his own initiative, apart from God’s drawing no one seeks God. But since God is drawing all men, then all men are free to seek God in response.</a:t>
            </a:r>
            <a:endParaRPr lang="en-US" sz="48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2082938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6" name="TextBox 5"/>
          <p:cNvSpPr txBox="1"/>
          <p:nvPr/>
        </p:nvSpPr>
        <p:spPr>
          <a:xfrm>
            <a:off x="2857500" y="1395070"/>
            <a:ext cx="3429000" cy="1015663"/>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6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Implications</a:t>
            </a:r>
            <a:endParaRPr lang="en-US" sz="60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
        <p:nvSpPr>
          <p:cNvPr id="10" name="Title 8"/>
          <p:cNvSpPr txBox="1">
            <a:spLocks/>
          </p:cNvSpPr>
          <p:nvPr/>
        </p:nvSpPr>
        <p:spPr>
          <a:xfrm>
            <a:off x="752475" y="228600"/>
            <a:ext cx="7639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Salvation </a:t>
            </a: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by</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 </a:t>
            </a: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Grace</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
        <p:nvSpPr>
          <p:cNvPr id="7" name="TextBox 6"/>
          <p:cNvSpPr txBox="1"/>
          <p:nvPr/>
        </p:nvSpPr>
        <p:spPr>
          <a:xfrm>
            <a:off x="263537" y="2514600"/>
            <a:ext cx="8616926" cy="3708708"/>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marL="914400" indent="-914400" algn="just">
              <a:buClr>
                <a:srgbClr val="FFFF00"/>
              </a:buClr>
              <a:buFont typeface="+mj-lt"/>
              <a:buAutoNum type="arabicParenR"/>
            </a:pPr>
            <a:r>
              <a:rPr lang="en-US" sz="47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Unbelievers can do things to aid themselves in hearing or believing the message of Life. They can pray, study, and ask God to show them the way. They can repent of sins</a:t>
            </a:r>
            <a:r>
              <a:rPr lang="en-US" sz="47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t>
            </a:r>
          </a:p>
        </p:txBody>
      </p:sp>
    </p:spTree>
    <p:extLst>
      <p:ext uri="{BB962C8B-B14F-4D97-AF65-F5344CB8AC3E}">
        <p14:creationId xmlns:p14="http://schemas.microsoft.com/office/powerpoint/2010/main" val="301832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7" name="Title 8"/>
          <p:cNvSpPr txBox="1">
            <a:spLocks/>
          </p:cNvSpPr>
          <p:nvPr/>
        </p:nvSpPr>
        <p:spPr>
          <a:xfrm>
            <a:off x="1066800" y="228600"/>
            <a:ext cx="70104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a:t>
            </a:r>
            <a:r>
              <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i</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 </a:t>
            </a: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Grace</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392936"/>
            <a:ext cx="3730752" cy="2798064"/>
          </a:xfrm>
          <a:prstGeom prst="rect">
            <a:avLst/>
          </a:prstGeom>
          <a:ln w="38100">
            <a:solidFill>
              <a:schemeClr val="bg1"/>
            </a:solidFill>
          </a:ln>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b="5978"/>
          <a:stretch/>
        </p:blipFill>
        <p:spPr>
          <a:xfrm>
            <a:off x="5180076" y="1348717"/>
            <a:ext cx="3124200" cy="2886501"/>
          </a:xfrm>
          <a:prstGeom prst="rect">
            <a:avLst/>
          </a:prstGeom>
          <a:ln w="38100">
            <a:solidFill>
              <a:schemeClr val="bg1"/>
            </a:solidFill>
          </a:ln>
        </p:spPr>
      </p:pic>
    </p:spTree>
    <p:extLst>
      <p:ext uri="{BB962C8B-B14F-4D97-AF65-F5344CB8AC3E}">
        <p14:creationId xmlns:p14="http://schemas.microsoft.com/office/powerpoint/2010/main" val="3526597174"/>
      </p:ext>
    </p:extLst>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6" name="TextBox 5"/>
          <p:cNvSpPr txBox="1"/>
          <p:nvPr/>
        </p:nvSpPr>
        <p:spPr>
          <a:xfrm>
            <a:off x="2857500" y="1395070"/>
            <a:ext cx="3429000" cy="1015663"/>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6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Implications</a:t>
            </a:r>
            <a:endParaRPr lang="en-US" sz="60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
        <p:nvSpPr>
          <p:cNvPr id="10" name="Title 8"/>
          <p:cNvSpPr txBox="1">
            <a:spLocks/>
          </p:cNvSpPr>
          <p:nvPr/>
        </p:nvSpPr>
        <p:spPr>
          <a:xfrm>
            <a:off x="752475" y="228600"/>
            <a:ext cx="7639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Salvation </a:t>
            </a: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by</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 </a:t>
            </a: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Grace</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
        <p:nvSpPr>
          <p:cNvPr id="7" name="TextBox 6"/>
          <p:cNvSpPr txBox="1"/>
          <p:nvPr/>
        </p:nvSpPr>
        <p:spPr>
          <a:xfrm>
            <a:off x="263537" y="2477420"/>
            <a:ext cx="8616926" cy="3708708"/>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marL="914400" indent="-914400" algn="just">
              <a:buClr>
                <a:srgbClr val="FFFF00"/>
              </a:buClr>
              <a:buFont typeface="+mj-lt"/>
              <a:buAutoNum type="arabicParenR" startAt="2"/>
            </a:pPr>
            <a:r>
              <a:rPr lang="en-US" sz="47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We can honestly share our own testimony about how we came to faith in Christ - the prayers, the longings for God, the churches we visited, and the message we heard.</a:t>
            </a:r>
            <a:endParaRPr lang="en-US" sz="47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4146473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6" name="TextBox 5"/>
          <p:cNvSpPr txBox="1"/>
          <p:nvPr/>
        </p:nvSpPr>
        <p:spPr>
          <a:xfrm>
            <a:off x="2857500" y="1395070"/>
            <a:ext cx="3429000" cy="1015663"/>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6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Implications</a:t>
            </a:r>
            <a:endParaRPr lang="en-US" sz="60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
        <p:nvSpPr>
          <p:cNvPr id="10" name="Title 8"/>
          <p:cNvSpPr txBox="1">
            <a:spLocks/>
          </p:cNvSpPr>
          <p:nvPr/>
        </p:nvSpPr>
        <p:spPr>
          <a:xfrm>
            <a:off x="752475" y="228600"/>
            <a:ext cx="7639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Salvation </a:t>
            </a: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by</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 </a:t>
            </a: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Grace</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
        <p:nvSpPr>
          <p:cNvPr id="7" name="TextBox 6"/>
          <p:cNvSpPr txBox="1"/>
          <p:nvPr/>
        </p:nvSpPr>
        <p:spPr>
          <a:xfrm>
            <a:off x="263537" y="2286000"/>
            <a:ext cx="8616926" cy="2985433"/>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marL="914400" indent="-914400" algn="just">
              <a:buClr>
                <a:srgbClr val="FFFF00"/>
              </a:buClr>
              <a:buFont typeface="+mj-lt"/>
              <a:buAutoNum type="arabicParenR" startAt="3"/>
            </a:pPr>
            <a:r>
              <a:rPr lang="en-US" sz="47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We can be strengthened by the good things that happened in our lives as a result of good works we have done.</a:t>
            </a:r>
            <a:endParaRPr lang="en-US" sz="47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876230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6" name="TextBox 5"/>
          <p:cNvSpPr txBox="1"/>
          <p:nvPr/>
        </p:nvSpPr>
        <p:spPr>
          <a:xfrm>
            <a:off x="2857500" y="1395070"/>
            <a:ext cx="3429000" cy="1015663"/>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6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Implications</a:t>
            </a:r>
            <a:endParaRPr lang="en-US" sz="60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
        <p:nvSpPr>
          <p:cNvPr id="10" name="Title 8"/>
          <p:cNvSpPr txBox="1">
            <a:spLocks/>
          </p:cNvSpPr>
          <p:nvPr/>
        </p:nvSpPr>
        <p:spPr>
          <a:xfrm>
            <a:off x="752475" y="228600"/>
            <a:ext cx="7639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Salvation </a:t>
            </a: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by</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 </a:t>
            </a: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Grace</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
        <p:nvSpPr>
          <p:cNvPr id="7" name="TextBox 6"/>
          <p:cNvSpPr txBox="1"/>
          <p:nvPr/>
        </p:nvSpPr>
        <p:spPr>
          <a:xfrm>
            <a:off x="246068" y="2392920"/>
            <a:ext cx="8651863" cy="2985433"/>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marL="914400" indent="-914400" algn="just">
              <a:buClr>
                <a:srgbClr val="FFFF00"/>
              </a:buClr>
              <a:buFont typeface="+mj-lt"/>
              <a:buAutoNum type="arabicParenR" startAt="3"/>
            </a:pPr>
            <a:r>
              <a:rPr lang="en-US" sz="47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God’s Word says, God </a:t>
            </a:r>
            <a:r>
              <a:rPr lang="en-US" sz="47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blesses</a:t>
            </a:r>
            <a:r>
              <a:rPr lang="en-US" sz="47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obedience and </a:t>
            </a:r>
            <a:r>
              <a:rPr lang="en-US" sz="4700" b="1" dirty="0" smtClean="0">
                <a:ln w="6350">
                  <a:solidFill>
                    <a:sysClr val="windowText" lastClr="000000"/>
                  </a:solidFill>
                </a:ln>
                <a:solidFill>
                  <a:srgbClr val="FF0000"/>
                </a:solidFill>
                <a:effectLst>
                  <a:outerShdw blurRad="50800" dist="50800" algn="br" rotWithShape="0">
                    <a:schemeClr val="tx1"/>
                  </a:outerShdw>
                </a:effectLst>
                <a:latin typeface="Geometr231 BT" panose="020D0402020204020903" pitchFamily="34" charset="0"/>
              </a:rPr>
              <a:t>curses</a:t>
            </a:r>
            <a:r>
              <a:rPr lang="en-US" sz="47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disobedience </a:t>
            </a:r>
            <a:r>
              <a:rPr lang="en-US" sz="44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(Heb. 6:4-8) </a:t>
            </a:r>
            <a:r>
              <a:rPr lang="en-US" sz="47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“Whatever a man sows, that he will reap.” </a:t>
            </a:r>
            <a:r>
              <a:rPr lang="en-US" sz="44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(Gal. 6:7)</a:t>
            </a:r>
            <a:r>
              <a:rPr lang="en-US" sz="47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endParaRPr lang="en-US" sz="47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3743853112"/>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6" name="TextBox 5"/>
          <p:cNvSpPr txBox="1"/>
          <p:nvPr/>
        </p:nvSpPr>
        <p:spPr>
          <a:xfrm>
            <a:off x="2857500" y="1395070"/>
            <a:ext cx="3429000" cy="1015663"/>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6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Implications</a:t>
            </a:r>
            <a:endParaRPr lang="en-US" sz="60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
        <p:nvSpPr>
          <p:cNvPr id="10" name="Title 8"/>
          <p:cNvSpPr txBox="1">
            <a:spLocks/>
          </p:cNvSpPr>
          <p:nvPr/>
        </p:nvSpPr>
        <p:spPr>
          <a:xfrm>
            <a:off x="752475" y="228600"/>
            <a:ext cx="7639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Salvation </a:t>
            </a: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by</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 </a:t>
            </a: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Grace</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
        <p:nvSpPr>
          <p:cNvPr id="7" name="TextBox 6"/>
          <p:cNvSpPr txBox="1"/>
          <p:nvPr/>
        </p:nvSpPr>
        <p:spPr>
          <a:xfrm>
            <a:off x="246069" y="2414497"/>
            <a:ext cx="8651863" cy="2262158"/>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marL="914400" indent="-914400" algn="just">
              <a:buClr>
                <a:srgbClr val="FFFF00"/>
              </a:buClr>
              <a:buFont typeface="+mj-lt"/>
              <a:buAutoNum type="arabicParenR" startAt="3"/>
            </a:pPr>
            <a:r>
              <a:rPr lang="en-US" sz="47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In one sense </a:t>
            </a:r>
            <a:r>
              <a:rPr lang="en-US" sz="47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any divine </a:t>
            </a:r>
            <a:r>
              <a:rPr lang="en-US" sz="47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favor</a:t>
            </a:r>
            <a:r>
              <a:rPr lang="en-US" sz="47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or </a:t>
            </a:r>
            <a:r>
              <a:rPr lang="en-US" sz="47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blessing</a:t>
            </a:r>
            <a:r>
              <a:rPr lang="en-US" sz="47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from God to sinful humans is </a:t>
            </a:r>
            <a:r>
              <a:rPr lang="en-US" sz="4700" b="1" u="sng"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undeserved</a:t>
            </a:r>
            <a:r>
              <a:rPr lang="en-US" sz="47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We all fall short.</a:t>
            </a:r>
          </a:p>
        </p:txBody>
      </p:sp>
      <p:sp>
        <p:nvSpPr>
          <p:cNvPr id="8" name="TextBox 7"/>
          <p:cNvSpPr txBox="1"/>
          <p:nvPr/>
        </p:nvSpPr>
        <p:spPr>
          <a:xfrm>
            <a:off x="1116434" y="4564557"/>
            <a:ext cx="7781498" cy="2262158"/>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just">
              <a:buClr>
                <a:srgbClr val="FFFF00"/>
              </a:buClr>
            </a:pPr>
            <a:r>
              <a:rPr lang="en-US" sz="47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In another  sense  </a:t>
            </a:r>
            <a:r>
              <a:rPr lang="en-US" sz="47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God’s  </a:t>
            </a:r>
            <a:r>
              <a:rPr lang="en-US" sz="47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favor</a:t>
            </a:r>
            <a:r>
              <a:rPr lang="en-US" sz="47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to     sinful  humans may at times be </a:t>
            </a:r>
            <a:r>
              <a:rPr lang="en-US" sz="4700" b="1" u="sng"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deserved</a:t>
            </a:r>
            <a:r>
              <a:rPr lang="en-US" sz="47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t>
            </a:r>
            <a:endParaRPr lang="en-US" sz="4700" b="1" dirty="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endParaRPr>
          </a:p>
        </p:txBody>
      </p:sp>
    </p:spTree>
    <p:extLst>
      <p:ext uri="{BB962C8B-B14F-4D97-AF65-F5344CB8AC3E}">
        <p14:creationId xmlns:p14="http://schemas.microsoft.com/office/powerpoint/2010/main" val="150302355"/>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6" name="TextBox 5"/>
          <p:cNvSpPr txBox="1"/>
          <p:nvPr/>
        </p:nvSpPr>
        <p:spPr>
          <a:xfrm>
            <a:off x="2857500" y="1395070"/>
            <a:ext cx="3429000" cy="1015663"/>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6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Implications</a:t>
            </a:r>
            <a:endParaRPr lang="en-US" sz="60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
        <p:nvSpPr>
          <p:cNvPr id="10" name="Title 8"/>
          <p:cNvSpPr txBox="1">
            <a:spLocks/>
          </p:cNvSpPr>
          <p:nvPr/>
        </p:nvSpPr>
        <p:spPr>
          <a:xfrm>
            <a:off x="752475" y="228600"/>
            <a:ext cx="7639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Salvation </a:t>
            </a: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by</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 </a:t>
            </a: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Grace</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
        <p:nvSpPr>
          <p:cNvPr id="7" name="TextBox 6"/>
          <p:cNvSpPr txBox="1"/>
          <p:nvPr/>
        </p:nvSpPr>
        <p:spPr>
          <a:xfrm>
            <a:off x="246069" y="2414497"/>
            <a:ext cx="8745531" cy="4431983"/>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marL="914400" indent="-914400" algn="just">
              <a:buClr>
                <a:srgbClr val="FFFF00"/>
              </a:buClr>
              <a:buFont typeface="+mj-lt"/>
              <a:buAutoNum type="arabicParenR" startAt="3"/>
            </a:pPr>
            <a:r>
              <a:rPr lang="en-US" sz="47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God has promised to </a:t>
            </a:r>
            <a:r>
              <a:rPr lang="en-US" sz="47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bless</a:t>
            </a:r>
            <a:r>
              <a:rPr lang="en-US" sz="47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us, show us </a:t>
            </a:r>
            <a:r>
              <a:rPr lang="en-US" sz="47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favor</a:t>
            </a:r>
            <a:r>
              <a:rPr lang="en-US" sz="47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if we do certain things or have certain attitudes that please Him. God has obligated Himself to </a:t>
            </a:r>
            <a:r>
              <a:rPr lang="en-US" sz="47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bless</a:t>
            </a:r>
            <a:r>
              <a:rPr lang="en-US" sz="47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us if we please Him.</a:t>
            </a:r>
          </a:p>
        </p:txBody>
      </p:sp>
    </p:spTree>
    <p:extLst>
      <p:ext uri="{BB962C8B-B14F-4D97-AF65-F5344CB8AC3E}">
        <p14:creationId xmlns:p14="http://schemas.microsoft.com/office/powerpoint/2010/main" val="224802044"/>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6" name="TextBox 5"/>
          <p:cNvSpPr txBox="1"/>
          <p:nvPr/>
        </p:nvSpPr>
        <p:spPr>
          <a:xfrm>
            <a:off x="2857500" y="1395070"/>
            <a:ext cx="3429000" cy="1015663"/>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6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Implications</a:t>
            </a:r>
            <a:endParaRPr lang="en-US" sz="6000" b="1" dirty="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endParaRPr>
          </a:p>
        </p:txBody>
      </p:sp>
      <p:sp>
        <p:nvSpPr>
          <p:cNvPr id="10" name="Title 8"/>
          <p:cNvSpPr txBox="1">
            <a:spLocks/>
          </p:cNvSpPr>
          <p:nvPr/>
        </p:nvSpPr>
        <p:spPr>
          <a:xfrm>
            <a:off x="752475" y="228600"/>
            <a:ext cx="763905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Salvation </a:t>
            </a: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by</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 </a:t>
            </a: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Grace</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
        <p:nvSpPr>
          <p:cNvPr id="7" name="TextBox 6"/>
          <p:cNvSpPr txBox="1"/>
          <p:nvPr/>
        </p:nvSpPr>
        <p:spPr>
          <a:xfrm>
            <a:off x="246069" y="2414497"/>
            <a:ext cx="8364531" cy="3708708"/>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marL="914400" indent="-914400" algn="just">
              <a:buClr>
                <a:srgbClr val="FFFF00"/>
              </a:buClr>
              <a:buFont typeface="+mj-lt"/>
              <a:buAutoNum type="arabicParenR" startAt="3"/>
            </a:pPr>
            <a:r>
              <a:rPr lang="en-US" sz="47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God’s </a:t>
            </a:r>
            <a:r>
              <a:rPr lang="en-US" sz="47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grace</a:t>
            </a:r>
            <a:r>
              <a:rPr lang="en-US" sz="47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then is </a:t>
            </a:r>
            <a:r>
              <a:rPr lang="en-US" sz="4700" b="1" u="sng"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not</a:t>
            </a:r>
            <a:r>
              <a:rPr lang="en-US" sz="47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always arbitrary or undeserved. And since God </a:t>
            </a:r>
            <a:r>
              <a:rPr lang="en-US" sz="47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blesses</a:t>
            </a:r>
            <a:r>
              <a:rPr lang="en-US" sz="47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those who obey Him, this should motivate us to work even harder for God.</a:t>
            </a:r>
          </a:p>
        </p:txBody>
      </p:sp>
    </p:spTree>
    <p:extLst>
      <p:ext uri="{BB962C8B-B14F-4D97-AF65-F5344CB8AC3E}">
        <p14:creationId xmlns:p14="http://schemas.microsoft.com/office/powerpoint/2010/main" val="3280899147"/>
      </p:ext>
    </p:extLst>
  </p:cSld>
  <p:clrMapOvr>
    <a:masterClrMapping/>
  </p:clrMapOvr>
  <mc:AlternateContent xmlns:mc="http://schemas.openxmlformats.org/markup-compatibility/2006" xmlns:p14="http://schemas.microsoft.com/office/powerpoint/2010/main">
    <mc:Choice Requires="p14">
      <p:transition spd="slow" p14:dur="1250">
        <p:strips dir="rd"/>
      </p:transition>
    </mc:Choice>
    <mc:Fallback xmlns="">
      <p:transition spd="slow">
        <p:strips dir="rd"/>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6" name="TextBox 5"/>
          <p:cNvSpPr txBox="1"/>
          <p:nvPr/>
        </p:nvSpPr>
        <p:spPr>
          <a:xfrm>
            <a:off x="1957743" y="1908012"/>
            <a:ext cx="5228514" cy="1569660"/>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r>
              <a:rPr lang="en-US" sz="96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Conclusion</a:t>
            </a:r>
          </a:p>
        </p:txBody>
      </p:sp>
      <p:sp>
        <p:nvSpPr>
          <p:cNvPr id="7" name="Title 8"/>
          <p:cNvSpPr txBox="1">
            <a:spLocks/>
          </p:cNvSpPr>
          <p:nvPr/>
        </p:nvSpPr>
        <p:spPr>
          <a:xfrm>
            <a:off x="1409700" y="320054"/>
            <a:ext cx="6324600" cy="1267905"/>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8800" b="1" spc="-100" dirty="0" smtClean="0">
                <a:ln w="12700" cmpd="sng">
                  <a:solidFill>
                    <a:sysClr val="windowText" lastClr="000000"/>
                  </a:solidFill>
                  <a:prstDash val="solid"/>
                  <a:round/>
                </a:ln>
                <a:gradFill flip="none" rotWithShape="1">
                  <a:gsLst>
                    <a:gs pos="0">
                      <a:schemeClr val="bg1"/>
                    </a:gs>
                    <a:gs pos="24000">
                      <a:srgbClr val="0070C0"/>
                    </a:gs>
                    <a:gs pos="78500">
                      <a:srgbClr val="FFFF00"/>
                    </a:gs>
                    <a:gs pos="57000">
                      <a:srgbClr val="00B0F0"/>
                    </a:gs>
                    <a:gs pos="100000">
                      <a:srgbClr val="FF0000"/>
                    </a:gs>
                  </a:gsLst>
                  <a:lin ang="10800000" scaled="1"/>
                  <a:tileRect/>
                </a:gradFill>
                <a:effectLst>
                  <a:outerShdw blurRad="38100" dist="50800" dir="2700000" algn="tl">
                    <a:srgbClr val="000000"/>
                  </a:outerShdw>
                </a:effectLst>
                <a:latin typeface="Geometr231 BT" pitchFamily="34" charset="0"/>
                <a:ea typeface="+mj-ea"/>
                <a:cs typeface="Aharoni" pitchFamily="2" charset="-79"/>
              </a:rPr>
              <a:t>Amazing</a:t>
            </a:r>
            <a:r>
              <a:rPr lang="en-US" sz="88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 </a:t>
            </a:r>
            <a:r>
              <a:rPr lang="en-US" sz="88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Grace</a:t>
            </a:r>
            <a:endParaRPr lang="en-US" sz="88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Tree>
    <p:extLst>
      <p:ext uri="{BB962C8B-B14F-4D97-AF65-F5344CB8AC3E}">
        <p14:creationId xmlns:p14="http://schemas.microsoft.com/office/powerpoint/2010/main" val="10269515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7" name="TextBox 6"/>
          <p:cNvSpPr txBox="1"/>
          <p:nvPr/>
        </p:nvSpPr>
        <p:spPr>
          <a:xfrm>
            <a:off x="478432" y="1665884"/>
            <a:ext cx="8187133" cy="861774"/>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buClr>
                <a:srgbClr val="FFFF00"/>
              </a:buClr>
            </a:pPr>
            <a:r>
              <a:rPr lang="en-US" sz="5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Give thanks </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to God for His </a:t>
            </a:r>
            <a:r>
              <a:rPr lang="en-US" sz="50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Grace</a:t>
            </a:r>
          </a:p>
        </p:txBody>
      </p:sp>
      <p:sp>
        <p:nvSpPr>
          <p:cNvPr id="8" name="Title 8"/>
          <p:cNvSpPr txBox="1">
            <a:spLocks/>
          </p:cNvSpPr>
          <p:nvPr/>
        </p:nvSpPr>
        <p:spPr>
          <a:xfrm>
            <a:off x="1409700" y="320054"/>
            <a:ext cx="6324600" cy="1267905"/>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8800" b="1" spc="-100" dirty="0" smtClean="0">
                <a:ln w="12700" cmpd="sng">
                  <a:solidFill>
                    <a:sysClr val="windowText" lastClr="000000"/>
                  </a:solidFill>
                  <a:prstDash val="solid"/>
                  <a:round/>
                </a:ln>
                <a:gradFill flip="none" rotWithShape="1">
                  <a:gsLst>
                    <a:gs pos="0">
                      <a:schemeClr val="bg1"/>
                    </a:gs>
                    <a:gs pos="24000">
                      <a:srgbClr val="0070C0"/>
                    </a:gs>
                    <a:gs pos="78500">
                      <a:srgbClr val="FFFF00"/>
                    </a:gs>
                    <a:gs pos="57000">
                      <a:srgbClr val="00B0F0"/>
                    </a:gs>
                    <a:gs pos="100000">
                      <a:srgbClr val="FF0000"/>
                    </a:gs>
                  </a:gsLst>
                  <a:lin ang="10800000" scaled="1"/>
                  <a:tileRect/>
                </a:gradFill>
                <a:effectLst>
                  <a:outerShdw blurRad="38100" dist="50800" dir="2700000" algn="tl">
                    <a:srgbClr val="000000"/>
                  </a:outerShdw>
                </a:effectLst>
                <a:latin typeface="Geometr231 BT" pitchFamily="34" charset="0"/>
                <a:ea typeface="+mj-ea"/>
                <a:cs typeface="Aharoni" pitchFamily="2" charset="-79"/>
              </a:rPr>
              <a:t>Amazing</a:t>
            </a:r>
            <a:r>
              <a:rPr lang="en-US" sz="88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 </a:t>
            </a:r>
            <a:r>
              <a:rPr lang="en-US" sz="88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Grace</a:t>
            </a:r>
            <a:endParaRPr lang="en-US" sz="88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
        <p:nvSpPr>
          <p:cNvPr id="9" name="TextBox 8"/>
          <p:cNvSpPr txBox="1"/>
          <p:nvPr/>
        </p:nvSpPr>
        <p:spPr>
          <a:xfrm>
            <a:off x="326031" y="2554506"/>
            <a:ext cx="8491934" cy="1692771"/>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buClr>
                <a:srgbClr val="FFFF00"/>
              </a:buClr>
            </a:pPr>
            <a:r>
              <a:rPr lang="en-US" sz="5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Know</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that God’s </a:t>
            </a:r>
            <a:r>
              <a:rPr lang="en-US" sz="50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favor </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and </a:t>
            </a:r>
            <a:r>
              <a:rPr lang="en-US" sz="50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blessings</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on our daily lives are crucial.</a:t>
            </a:r>
          </a:p>
        </p:txBody>
      </p:sp>
      <p:sp>
        <p:nvSpPr>
          <p:cNvPr id="11" name="TextBox 10"/>
          <p:cNvSpPr txBox="1"/>
          <p:nvPr/>
        </p:nvSpPr>
        <p:spPr>
          <a:xfrm>
            <a:off x="539797" y="4247277"/>
            <a:ext cx="8064401" cy="2400657"/>
          </a:xfrm>
          <a:prstGeom prst="rect">
            <a:avLst/>
          </a:prstGeom>
          <a:solidFill>
            <a:schemeClr val="tx1">
              <a:lumMod val="85000"/>
              <a:lumOff val="15000"/>
              <a:alpha val="35000"/>
            </a:schemeClr>
          </a:solidFill>
          <a:effectLst>
            <a:outerShdw dir="2400000" sx="1000" sy="1000" algn="ctr" rotWithShape="0">
              <a:schemeClr val="tx1"/>
            </a:outerShdw>
            <a:softEdge rad="254000"/>
          </a:effectLst>
        </p:spPr>
        <p:txBody>
          <a:bodyPr wrap="square" rtlCol="0">
            <a:spAutoFit/>
          </a:bodyPr>
          <a:lstStyle/>
          <a:p>
            <a:pPr algn="ctr">
              <a:buClr>
                <a:srgbClr val="FFFF00"/>
              </a:buClr>
            </a:pPr>
            <a:r>
              <a:rPr lang="en-US" sz="5000" b="1" dirty="0" smtClean="0">
                <a:ln w="6350">
                  <a:solidFill>
                    <a:sysClr val="windowText" lastClr="000000"/>
                  </a:solidFill>
                </a:ln>
                <a:solidFill>
                  <a:srgbClr val="FFFF00"/>
                </a:solidFill>
                <a:effectLst>
                  <a:outerShdw blurRad="50800" dist="50800" algn="br" rotWithShape="0">
                    <a:schemeClr val="tx1"/>
                  </a:outerShdw>
                </a:effectLst>
                <a:latin typeface="Geometr231 BT" panose="020D0402020204020903" pitchFamily="34" charset="0"/>
              </a:rPr>
              <a:t>Know</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that when our actions and attitudes please God, His </a:t>
            </a:r>
            <a:r>
              <a:rPr lang="en-US" sz="5000" b="1" dirty="0" smtClean="0">
                <a:ln w="6350">
                  <a:solidFill>
                    <a:sysClr val="windowText" lastClr="000000"/>
                  </a:solidFill>
                </a:ln>
                <a:solidFill>
                  <a:srgbClr val="00B0F0"/>
                </a:solidFill>
                <a:effectLst>
                  <a:outerShdw blurRad="50800" dist="50800" algn="br" rotWithShape="0">
                    <a:schemeClr val="tx1"/>
                  </a:outerShdw>
                </a:effectLst>
                <a:latin typeface="Geometr231 BT" panose="020D0402020204020903" pitchFamily="34" charset="0"/>
              </a:rPr>
              <a:t>favor</a:t>
            </a:r>
            <a:r>
              <a:rPr lang="en-US" sz="5000" b="1" dirty="0" smtClean="0">
                <a:ln w="6350">
                  <a:solidFill>
                    <a:sysClr val="windowText" lastClr="000000"/>
                  </a:solidFill>
                </a:ln>
                <a:solidFill>
                  <a:schemeClr val="bg1"/>
                </a:solidFill>
                <a:effectLst>
                  <a:outerShdw blurRad="50800" dist="50800" algn="br" rotWithShape="0">
                    <a:schemeClr val="tx1"/>
                  </a:outerShdw>
                </a:effectLst>
                <a:latin typeface="Geometr231 BT" panose="020D0402020204020903" pitchFamily="34" charset="0"/>
              </a:rPr>
              <a:t> is guaranteed to follow.</a:t>
            </a:r>
          </a:p>
        </p:txBody>
      </p:sp>
    </p:spTree>
    <p:extLst>
      <p:ext uri="{BB962C8B-B14F-4D97-AF65-F5344CB8AC3E}">
        <p14:creationId xmlns:p14="http://schemas.microsoft.com/office/powerpoint/2010/main" val="2112724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75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7" name="Title 8"/>
          <p:cNvSpPr txBox="1">
            <a:spLocks/>
          </p:cNvSpPr>
          <p:nvPr/>
        </p:nvSpPr>
        <p:spPr>
          <a:xfrm>
            <a:off x="1066800" y="228600"/>
            <a:ext cx="70104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a:t>
            </a:r>
            <a:r>
              <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i</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 </a:t>
            </a: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Grace</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0210" y="1505946"/>
            <a:ext cx="3960390" cy="2602998"/>
          </a:xfrm>
          <a:prstGeom prst="rect">
            <a:avLst/>
          </a:prstGeom>
          <a:ln w="38100">
            <a:solidFill>
              <a:schemeClr val="bg1"/>
            </a:solidFill>
          </a:ln>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00" y="1505946"/>
            <a:ext cx="3429000" cy="2651760"/>
          </a:xfrm>
          <a:prstGeom prst="rect">
            <a:avLst/>
          </a:prstGeom>
          <a:ln w="38100">
            <a:solidFill>
              <a:srgbClr val="00B0F0"/>
            </a:solidFill>
          </a:ln>
        </p:spPr>
      </p:pic>
    </p:spTree>
    <p:extLst>
      <p:ext uri="{BB962C8B-B14F-4D97-AF65-F5344CB8AC3E}">
        <p14:creationId xmlns:p14="http://schemas.microsoft.com/office/powerpoint/2010/main" val="1158401730"/>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7" name="Title 8"/>
          <p:cNvSpPr txBox="1">
            <a:spLocks/>
          </p:cNvSpPr>
          <p:nvPr/>
        </p:nvSpPr>
        <p:spPr>
          <a:xfrm>
            <a:off x="5475027" y="1114567"/>
            <a:ext cx="3135573" cy="54192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spcBef>
                <a:spcPct val="0"/>
              </a:spcBef>
              <a:defRPr/>
            </a:pP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G</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od</a:t>
            </a:r>
          </a:p>
          <a:p>
            <a:pPr lvl="0">
              <a:spcBef>
                <a:spcPct val="0"/>
              </a:spcBef>
              <a:defRPr/>
            </a:pP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R</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eceive</a:t>
            </a:r>
          </a:p>
          <a:p>
            <a:pPr lvl="0">
              <a:spcBef>
                <a:spcPct val="0"/>
              </a:spcBef>
              <a:defRPr/>
            </a:pP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A</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ll</a:t>
            </a:r>
          </a:p>
          <a:p>
            <a:pPr lvl="0">
              <a:spcBef>
                <a:spcPct val="0"/>
              </a:spcBef>
              <a:defRPr/>
            </a:pP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C</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ome</a:t>
            </a:r>
          </a:p>
          <a:p>
            <a:pPr lvl="0">
              <a:spcBef>
                <a:spcPct val="0"/>
              </a:spcBef>
              <a:defRPr/>
            </a:pP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E</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xchange</a:t>
            </a:r>
          </a:p>
        </p:txBody>
      </p:sp>
      <p:sp>
        <p:nvSpPr>
          <p:cNvPr id="8" name="Title 8"/>
          <p:cNvSpPr txBox="1">
            <a:spLocks/>
          </p:cNvSpPr>
          <p:nvPr/>
        </p:nvSpPr>
        <p:spPr>
          <a:xfrm>
            <a:off x="783609" y="1117694"/>
            <a:ext cx="3657600" cy="5266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spcBef>
                <a:spcPct val="0"/>
              </a:spcBef>
              <a:defRPr/>
            </a:pPr>
            <a:r>
              <a:rPr lang="en-US" sz="7000" b="1" spc="-100" dirty="0" smtClean="0">
                <a:ln w="12700" cmpd="sng">
                  <a:solidFill>
                    <a:sysClr val="windowText" lastClr="000000"/>
                  </a:solidFill>
                  <a:prstDash val="solid"/>
                  <a:round/>
                </a:ln>
                <a:solidFill>
                  <a:srgbClr val="C521FF"/>
                </a:solidFill>
                <a:effectLst>
                  <a:outerShdw blurRad="38100" dist="50800" dir="2700000" algn="tl">
                    <a:srgbClr val="000000"/>
                  </a:outerShdw>
                </a:effectLst>
                <a:latin typeface="Geometr231 BT" pitchFamily="34" charset="0"/>
                <a:ea typeface="+mj-ea"/>
                <a:cs typeface="Aharoni" pitchFamily="2" charset="-79"/>
              </a:rPr>
              <a:t>F</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orgiveness</a:t>
            </a:r>
          </a:p>
          <a:p>
            <a:pPr lvl="0">
              <a:spcBef>
                <a:spcPct val="0"/>
              </a:spcBef>
              <a:defRPr/>
            </a:pPr>
            <a:r>
              <a:rPr lang="en-US" sz="7000" b="1" spc="-100" dirty="0" smtClean="0">
                <a:ln w="12700" cmpd="sng">
                  <a:solidFill>
                    <a:sysClr val="windowText" lastClr="000000"/>
                  </a:solidFill>
                  <a:prstDash val="solid"/>
                  <a:round/>
                </a:ln>
                <a:solidFill>
                  <a:srgbClr val="C521FF"/>
                </a:solidFill>
                <a:effectLst>
                  <a:outerShdw blurRad="38100" dist="50800" dir="2700000" algn="tl">
                    <a:srgbClr val="000000"/>
                  </a:outerShdw>
                </a:effectLst>
                <a:latin typeface="Geometr231 BT" pitchFamily="34" charset="0"/>
                <a:ea typeface="+mj-ea"/>
                <a:cs typeface="Aharoni" pitchFamily="2" charset="-79"/>
              </a:rPr>
              <a:t>A</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vailable</a:t>
            </a:r>
          </a:p>
          <a:p>
            <a:pPr lvl="0">
              <a:spcBef>
                <a:spcPct val="0"/>
              </a:spcBef>
              <a:defRPr/>
            </a:pPr>
            <a:r>
              <a:rPr lang="en-US" sz="7000" b="1" spc="-100" dirty="0" smtClean="0">
                <a:ln w="12700" cmpd="sng">
                  <a:solidFill>
                    <a:sysClr val="windowText" lastClr="000000"/>
                  </a:solidFill>
                  <a:prstDash val="solid"/>
                  <a:round/>
                </a:ln>
                <a:solidFill>
                  <a:srgbClr val="C521FF"/>
                </a:solidFill>
                <a:effectLst>
                  <a:outerShdw blurRad="38100" dist="50800" dir="2700000" algn="tl">
                    <a:srgbClr val="000000"/>
                  </a:outerShdw>
                </a:effectLst>
                <a:latin typeface="Geometr231 BT" pitchFamily="34" charset="0"/>
                <a:ea typeface="+mj-ea"/>
                <a:cs typeface="Aharoni" pitchFamily="2" charset="-79"/>
              </a:rPr>
              <a:t>I</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mpossible</a:t>
            </a:r>
          </a:p>
          <a:p>
            <a:pPr lvl="0">
              <a:spcBef>
                <a:spcPct val="0"/>
              </a:spcBef>
              <a:defRPr/>
            </a:pPr>
            <a:r>
              <a:rPr lang="en-US" sz="7000" b="1" spc="-100" dirty="0" smtClean="0">
                <a:ln w="12700" cmpd="sng">
                  <a:solidFill>
                    <a:sysClr val="windowText" lastClr="000000"/>
                  </a:solidFill>
                  <a:prstDash val="solid"/>
                  <a:round/>
                </a:ln>
                <a:solidFill>
                  <a:srgbClr val="C521FF"/>
                </a:solidFill>
                <a:effectLst>
                  <a:outerShdw blurRad="38100" dist="50800" dir="2700000" algn="tl">
                    <a:srgbClr val="000000"/>
                  </a:outerShdw>
                </a:effectLst>
                <a:latin typeface="Geometr231 BT" pitchFamily="34" charset="0"/>
                <a:ea typeface="+mj-ea"/>
                <a:cs typeface="Aharoni" pitchFamily="2" charset="-79"/>
              </a:rPr>
              <a:t>T</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urn</a:t>
            </a:r>
          </a:p>
          <a:p>
            <a:pPr lvl="0">
              <a:spcBef>
                <a:spcPct val="0"/>
              </a:spcBef>
              <a:defRPr/>
            </a:pPr>
            <a:r>
              <a:rPr lang="en-US" sz="7000" b="1" spc="-100" dirty="0" smtClean="0">
                <a:ln w="12700" cmpd="sng">
                  <a:solidFill>
                    <a:sysClr val="windowText" lastClr="000000"/>
                  </a:solidFill>
                  <a:prstDash val="solid"/>
                  <a:round/>
                </a:ln>
                <a:solidFill>
                  <a:srgbClr val="C521FF"/>
                </a:solidFill>
                <a:effectLst>
                  <a:outerShdw blurRad="38100" dist="50800" dir="2700000" algn="tl">
                    <a:srgbClr val="000000"/>
                  </a:outerShdw>
                </a:effectLst>
                <a:latin typeface="Geometr231 BT" pitchFamily="34" charset="0"/>
                <a:ea typeface="+mj-ea"/>
                <a:cs typeface="Aharoni" pitchFamily="2" charset="-79"/>
              </a:rPr>
              <a:t>H</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eaven</a:t>
            </a:r>
          </a:p>
        </p:txBody>
      </p:sp>
      <p:sp>
        <p:nvSpPr>
          <p:cNvPr id="9" name="Title 8"/>
          <p:cNvSpPr txBox="1">
            <a:spLocks/>
          </p:cNvSpPr>
          <p:nvPr/>
        </p:nvSpPr>
        <p:spPr>
          <a:xfrm>
            <a:off x="1066800" y="92690"/>
            <a:ext cx="70104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rgbClr val="C521FF"/>
                </a:solidFill>
                <a:effectLst>
                  <a:outerShdw blurRad="38100" dist="50800" dir="2700000" algn="tl">
                    <a:srgbClr val="000000"/>
                  </a:outerShdw>
                </a:effectLst>
                <a:latin typeface="Geometr231 BT" pitchFamily="34" charset="0"/>
                <a:ea typeface="+mj-ea"/>
                <a:cs typeface="Aharoni" pitchFamily="2" charset="-79"/>
              </a:rPr>
              <a:t>Faith</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 vs. </a:t>
            </a: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Grace</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spTree>
    <p:extLst>
      <p:ext uri="{BB962C8B-B14F-4D97-AF65-F5344CB8AC3E}">
        <p14:creationId xmlns:p14="http://schemas.microsoft.com/office/powerpoint/2010/main" val="19330553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7" name="Title 8"/>
          <p:cNvSpPr txBox="1">
            <a:spLocks/>
          </p:cNvSpPr>
          <p:nvPr/>
        </p:nvSpPr>
        <p:spPr>
          <a:xfrm>
            <a:off x="1981200" y="228600"/>
            <a:ext cx="51816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a:t>
            </a:r>
            <a:r>
              <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i</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 </a:t>
            </a: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Grace</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5993" b="11340"/>
          <a:stretch/>
        </p:blipFill>
        <p:spPr>
          <a:xfrm>
            <a:off x="5126840" y="1428948"/>
            <a:ext cx="3542820" cy="2928731"/>
          </a:xfrm>
          <a:prstGeom prst="rect">
            <a:avLst/>
          </a:prstGeom>
          <a:ln w="38100">
            <a:solidFill>
              <a:schemeClr val="bg1"/>
            </a:solidFill>
          </a:ln>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1399378"/>
            <a:ext cx="3962400" cy="2928731"/>
          </a:xfrm>
          <a:prstGeom prst="rect">
            <a:avLst/>
          </a:prstGeom>
          <a:ln w="38100">
            <a:solidFill>
              <a:schemeClr val="bg1"/>
            </a:solidFill>
          </a:ln>
        </p:spPr>
      </p:pic>
    </p:spTree>
    <p:extLst>
      <p:ext uri="{BB962C8B-B14F-4D97-AF65-F5344CB8AC3E}">
        <p14:creationId xmlns:p14="http://schemas.microsoft.com/office/powerpoint/2010/main" val="1280436690"/>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0000"/>
          <a:stretch/>
        </p:blipFill>
        <p:spPr>
          <a:xfrm>
            <a:off x="0" y="0"/>
            <a:ext cx="9144000" cy="6858000"/>
          </a:xfrm>
          <a:prstGeom prst="rect">
            <a:avLst/>
          </a:prstGeom>
          <a:solidFill>
            <a:srgbClr val="E37840"/>
          </a:solidFill>
          <a:effectLst>
            <a:softEdge rad="228600"/>
          </a:effectLst>
        </p:spPr>
      </p:pic>
      <p:sp>
        <p:nvSpPr>
          <p:cNvPr id="7" name="Title 8"/>
          <p:cNvSpPr txBox="1">
            <a:spLocks/>
          </p:cNvSpPr>
          <p:nvPr/>
        </p:nvSpPr>
        <p:spPr>
          <a:xfrm>
            <a:off x="1066800" y="228600"/>
            <a:ext cx="7010400" cy="1075899"/>
          </a:xfrm>
          <a:prstGeom prst="rect">
            <a:avLst/>
          </a:prstGeom>
          <a:solidFill>
            <a:schemeClr val="tx1">
              <a:lumMod val="85000"/>
              <a:lumOff val="15000"/>
              <a:alpha val="55000"/>
            </a:schemeClr>
          </a:solidFill>
          <a:ln w="6350" cap="rnd">
            <a:noFill/>
          </a:ln>
          <a:effectLst>
            <a:softEdge rad="254000"/>
          </a:effectLst>
        </p:spPr>
        <p:txBody>
          <a:bodyPr vert="horz" anchor="b" anchorCtr="0">
            <a:noAutofit/>
          </a:bodyPr>
          <a:lstStyle/>
          <a:p>
            <a:pPr lvl="0" algn="ctr">
              <a:spcBef>
                <a:spcPct val="0"/>
              </a:spcBef>
              <a:defRPr/>
            </a:pP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What </a:t>
            </a:r>
            <a:r>
              <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i</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s </a:t>
            </a:r>
            <a:r>
              <a:rPr lang="en-US" sz="7000" b="1" spc="-100" dirty="0" smtClean="0">
                <a:ln w="12700" cmpd="sng">
                  <a:solidFill>
                    <a:sysClr val="windowText" lastClr="000000"/>
                  </a:solidFill>
                  <a:prstDash val="solid"/>
                  <a:round/>
                </a:ln>
                <a:solidFill>
                  <a:srgbClr val="00B0F0"/>
                </a:solidFill>
                <a:effectLst>
                  <a:outerShdw blurRad="38100" dist="50800" dir="2700000" algn="tl">
                    <a:srgbClr val="000000"/>
                  </a:outerShdw>
                </a:effectLst>
                <a:latin typeface="Geometr231 BT" pitchFamily="34" charset="0"/>
                <a:ea typeface="+mj-ea"/>
                <a:cs typeface="Aharoni" pitchFamily="2" charset="-79"/>
              </a:rPr>
              <a:t>Grace</a:t>
            </a:r>
            <a:r>
              <a:rPr lang="en-US" sz="7000" b="1" spc="-100" dirty="0" smtClean="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rPr>
              <a:t>?</a:t>
            </a:r>
            <a:endParaRPr lang="en-US" sz="7000" b="1" spc="-100" dirty="0">
              <a:ln w="12700" cmpd="sng">
                <a:solidFill>
                  <a:sysClr val="windowText" lastClr="000000"/>
                </a:solidFill>
                <a:prstDash val="solid"/>
                <a:round/>
              </a:ln>
              <a:solidFill>
                <a:schemeClr val="bg1"/>
              </a:solidFill>
              <a:effectLst>
                <a:outerShdw blurRad="38100" dist="50800" dir="2700000" algn="tl">
                  <a:srgbClr val="000000"/>
                </a:outerShdw>
              </a:effectLst>
              <a:latin typeface="Geometr231 BT" pitchFamily="34" charset="0"/>
              <a:ea typeface="+mj-ea"/>
              <a:cs typeface="Aharoni" pitchFamily="2" charset="-79"/>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1447800"/>
            <a:ext cx="4343400" cy="2841171"/>
          </a:xfrm>
          <a:prstGeom prst="rect">
            <a:avLst/>
          </a:prstGeom>
          <a:ln w="38100">
            <a:solidFill>
              <a:schemeClr val="bg1"/>
            </a:solidFill>
          </a:ln>
        </p:spPr>
      </p:pic>
    </p:spTree>
    <p:extLst>
      <p:ext uri="{BB962C8B-B14F-4D97-AF65-F5344CB8AC3E}">
        <p14:creationId xmlns:p14="http://schemas.microsoft.com/office/powerpoint/2010/main" val="336589358"/>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149809</TotalTime>
  <Words>1964</Words>
  <Application>Microsoft Office PowerPoint</Application>
  <PresentationFormat>On-screen Show (4:3)</PresentationFormat>
  <Paragraphs>171</Paragraphs>
  <Slides>57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Aharoni</vt:lpstr>
      <vt:lpstr>Arial</vt:lpstr>
      <vt:lpstr>Calibri</vt:lpstr>
      <vt:lpstr>Calibri Light</vt:lpstr>
      <vt:lpstr>Geometr231 BT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Losey</dc:creator>
  <cp:lastModifiedBy>Ray Losey</cp:lastModifiedBy>
  <cp:revision>2315</cp:revision>
  <dcterms:created xsi:type="dcterms:W3CDTF">2010-02-05T17:09:41Z</dcterms:created>
  <dcterms:modified xsi:type="dcterms:W3CDTF">2020-07-06T14:36:37Z</dcterms:modified>
</cp:coreProperties>
</file>